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57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7.xml" ContentType="application/vnd.openxmlformats-officedocument.presentationml.slide+xml"/>
  <Override PartName="/ppt/slides/_rels/slide61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46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45.xml.rels" ContentType="application/vnd.openxmlformats-package.relationships+xml"/>
  <Override PartName="/ppt/slides/_rels/slide34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58.xml.rels" ContentType="application/vnd.openxmlformats-package.relationships+xml"/>
  <Override PartName="/ppt/slides/_rels/slide26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27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_rels/presentation.xml.rels" ContentType="application/vnd.openxmlformats-package.relationships+xml"/>
  <Override PartName="/ppt/media/image112.jpeg" ContentType="image/jpeg"/>
  <Override PartName="/ppt/media/image111.png" ContentType="image/png"/>
  <Override PartName="/ppt/media/image108.png" ContentType="image/png"/>
  <Override PartName="/ppt/media/image106.png" ContentType="image/png"/>
  <Override PartName="/ppt/media/image105.jpeg" ContentType="image/jpeg"/>
  <Override PartName="/ppt/media/image104.jpeg" ContentType="image/jpeg"/>
  <Override PartName="/ppt/media/image101.jpeg" ContentType="image/jpeg"/>
  <Override PartName="/ppt/media/image100.jpeg" ContentType="image/jpeg"/>
  <Override PartName="/ppt/media/image98.png" ContentType="image/png"/>
  <Override PartName="/ppt/media/image96.png" ContentType="image/png"/>
  <Override PartName="/ppt/media/image95.png" ContentType="image/png"/>
  <Override PartName="/ppt/media/image94.png" ContentType="image/png"/>
  <Override PartName="/ppt/media/image92.png" ContentType="image/png"/>
  <Override PartName="/ppt/media/image110.jpeg" ContentType="image/jpeg"/>
  <Override PartName="/ppt/media/image91.png" ContentType="image/png"/>
  <Override PartName="/ppt/media/image90.png" ContentType="image/png"/>
  <Override PartName="/ppt/media/image89.png" ContentType="image/png"/>
  <Override PartName="/ppt/media/image79.jpeg" ContentType="image/jpeg"/>
  <Override PartName="/ppt/media/image87.png" ContentType="image/png"/>
  <Override PartName="/ppt/media/image86.jpeg" ContentType="image/jpeg"/>
  <Override PartName="/ppt/media/image85.png" ContentType="image/png"/>
  <Override PartName="/ppt/media/image82.png" ContentType="image/png"/>
  <Override PartName="/ppt/media/image97.jpeg" ContentType="image/jpeg"/>
  <Override PartName="/ppt/media/image81.png" ContentType="image/png"/>
  <Override PartName="/ppt/media/image80.png" ContentType="image/png"/>
  <Override PartName="/ppt/media/image78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1.png" ContentType="image/png"/>
  <Override PartName="/ppt/media/image70.png" ContentType="image/png"/>
  <Override PartName="/ppt/media/image68.png" ContentType="image/png"/>
  <Override PartName="/ppt/media/image84.jpeg" ContentType="image/jpeg"/>
  <Override PartName="/ppt/media/image77.jpeg" ContentType="image/jpeg"/>
  <Override PartName="/ppt/media/image67.png" ContentType="image/png"/>
  <Override PartName="/ppt/media/image66.png" ContentType="image/png"/>
  <Override PartName="/ppt/media/image65.png" ContentType="image/png"/>
  <Override PartName="/ppt/media/image72.png" ContentType="image/png"/>
  <Override PartName="/ppt/media/image64.jpeg" ContentType="image/jpeg"/>
  <Override PartName="/ppt/media/image62.png" ContentType="image/png"/>
  <Override PartName="/ppt/media/image61.png" ContentType="image/png"/>
  <Override PartName="/ppt/media/image60.png" ContentType="image/png"/>
  <Override PartName="/ppt/media/image7.png" ContentType="image/png"/>
  <Override PartName="/ppt/media/image59.png" ContentType="image/png"/>
  <Override PartName="/ppt/media/image51.png" ContentType="image/png"/>
  <Override PartName="/ppt/media/image50.png" ContentType="image/png"/>
  <Override PartName="/ppt/media/image49.png" ContentType="image/png"/>
  <Override PartName="/ppt/media/image35.jpeg" ContentType="image/jpeg"/>
  <Override PartName="/ppt/media/image48.png" ContentType="image/png"/>
  <Override PartName="/ppt/media/image42.png" ContentType="image/png"/>
  <Override PartName="/ppt/media/image40.png" ContentType="image/png"/>
  <Override PartName="/ppt/media/image38.jpeg" ContentType="image/jpeg"/>
  <Override PartName="/ppt/media/image27.jpeg" ContentType="image/jpeg"/>
  <Override PartName="/ppt/media/image44.png" ContentType="image/png"/>
  <Override PartName="/ppt/media/image6.png" ContentType="image/png"/>
  <Override PartName="/ppt/media/image36.jpeg" ContentType="image/jpeg"/>
  <Override PartName="/ppt/media/image3.jpeg" ContentType="image/jpeg"/>
  <Override PartName="/ppt/media/image93.png" ContentType="image/png"/>
  <Override PartName="/ppt/media/image34.jpeg" ContentType="image/jpeg"/>
  <Override PartName="/ppt/media/image83.png" ContentType="image/png"/>
  <Override PartName="/ppt/media/image1.jpeg" ContentType="image/jpeg"/>
  <Override PartName="/ppt/media/image58.jpeg" ContentType="image/jpeg"/>
  <Override PartName="/ppt/media/image33.jpeg" ContentType="image/jpeg"/>
  <Override PartName="/ppt/media/image73.png" ContentType="image/png"/>
  <Override PartName="/ppt/media/image39.png" ContentType="image/png"/>
  <Override PartName="/ppt/media/image19.jpeg" ContentType="image/jpeg"/>
  <Override PartName="/ppt/media/image109.png" ContentType="image/png"/>
  <Override PartName="/ppt/media/image57.jpeg" ContentType="image/jpeg"/>
  <Override PartName="/ppt/media/image32.jpeg" ContentType="image/jpeg"/>
  <Override PartName="/ppt/media/image47.png" ContentType="image/png"/>
  <Override PartName="/ppt/media/image63.png" ContentType="image/png"/>
  <Override PartName="/ppt/media/image18.jpeg" ContentType="image/jpeg"/>
  <Override PartName="/ppt/media/image31.jpeg" ContentType="image/jpeg"/>
  <Override PartName="/ppt/media/image26.jpeg" ContentType="image/jpeg"/>
  <Override PartName="/ppt/media/image24.jpeg" ContentType="image/jpeg"/>
  <Override PartName="/ppt/media/image8.png" ContentType="image/png"/>
  <Override PartName="/ppt/media/image14.jpeg" ContentType="image/jpeg"/>
  <Override PartName="/ppt/media/image23.png" ContentType="image/png"/>
  <Override PartName="/ppt/media/image4.png" ContentType="image/png"/>
  <Override PartName="/ppt/media/image56.png" ContentType="image/png"/>
  <Override PartName="/ppt/media/image99.jpeg" ContentType="image/jpeg"/>
  <Override PartName="/ppt/media/image21.png" ContentType="image/png"/>
  <Override PartName="/ppt/media/image20.jpeg" ContentType="image/jpeg"/>
  <Override PartName="/ppt/media/image53.png" ContentType="image/png"/>
  <Override PartName="/ppt/media/image30.jpeg" ContentType="image/jpeg"/>
  <Override PartName="/ppt/media/image17.jpeg" ContentType="image/jpeg"/>
  <Override PartName="/ppt/media/image103.png" ContentType="image/png"/>
  <Override PartName="/ppt/media/image12.png" ContentType="image/png"/>
  <Override PartName="/ppt/media/image45.jpeg" ContentType="image/jpeg"/>
  <Override PartName="/ppt/media/image2.png" ContentType="image/png"/>
  <Override PartName="/ppt/media/image54.png" ContentType="image/png"/>
  <Override PartName="/ppt/media/image28.jpeg" ContentType="image/jpeg"/>
  <Override PartName="/ppt/media/image41.jpeg" ContentType="image/jpeg"/>
  <Override PartName="/ppt/media/image15.jpeg" ContentType="image/jpeg"/>
  <Override PartName="/ppt/media/image13.png" ContentType="image/png"/>
  <Override PartName="/ppt/media/image107.jpeg" ContentType="image/jpeg"/>
  <Override PartName="/ppt/media/image25.jpeg" ContentType="image/jpeg"/>
  <Override PartName="/ppt/media/image88.png" ContentType="image/png"/>
  <Override PartName="/ppt/media/image9.jpeg" ContentType="image/jpeg"/>
  <Override PartName="/ppt/media/image29.jpeg" ContentType="image/jpeg"/>
  <Override PartName="/ppt/media/image55.png" ContentType="image/png"/>
  <Override PartName="/ppt/media/image46.jpeg" ContentType="image/jpeg"/>
  <Override PartName="/ppt/media/image22.png" ContentType="image/png"/>
  <Override PartName="/ppt/media/image69.png" ContentType="image/png"/>
  <Override PartName="/ppt/media/image10.png" ContentType="image/png"/>
  <Override PartName="/ppt/media/image16.jpeg" ContentType="image/jpeg"/>
  <Override PartName="/ppt/media/image5.png" ContentType="image/png"/>
  <Override PartName="/ppt/media/image37.png" ContentType="image/png"/>
  <Override PartName="/ppt/media/image52.png" ContentType="image/png"/>
  <Override PartName="/ppt/media/image43.jpeg" ContentType="image/jpeg"/>
  <Override PartName="/ppt/media/image102.png" ContentType="image/png"/>
  <Override PartName="/ppt/media/image11.png" ContentType="image/png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</a:t>
            </a:r>
            <a:r>
              <a:rPr b="0" lang="en-US" sz="4400" spc="-1" strike="noStrike">
                <a:latin typeface="Arial"/>
              </a:rPr>
              <a:t>the title 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600200" y="1295280"/>
            <a:ext cx="6033600" cy="43016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4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4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4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4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4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4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hyperlink" Target="http://www.arrl.org/TQSL-Download" TargetMode="External"/><Relationship Id="rId3" Type="http://schemas.openxmlformats.org/officeDocument/2006/relationships/slideLayout" Target="../slideLayouts/slideLayout4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4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4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4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4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4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jpe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49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49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slideLayout" Target="../slideLayouts/slideLayout4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slideLayout" Target="../slideLayouts/slideLayout4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png"/><Relationship Id="rId3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slideLayout" Target="../slideLayouts/slideLayout49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image" Target="../media/image78.png"/><Relationship Id="rId3" Type="http://schemas.openxmlformats.org/officeDocument/2006/relationships/slideLayout" Target="../slideLayouts/slideLayout49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79.jpeg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85.png"/><Relationship Id="rId3" Type="http://schemas.openxmlformats.org/officeDocument/2006/relationships/image" Target="../media/image86.jpeg"/><Relationship Id="rId4" Type="http://schemas.openxmlformats.org/officeDocument/2006/relationships/image" Target="../media/image87.png"/><Relationship Id="rId5" Type="http://schemas.openxmlformats.org/officeDocument/2006/relationships/slideLayout" Target="../slideLayouts/slideLayout49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slideLayout" Target="../slideLayouts/slideLayout49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89.png"/><Relationship Id="rId2" Type="http://schemas.openxmlformats.org/officeDocument/2006/relationships/image" Target="../media/image90.png"/><Relationship Id="rId3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image" Target="../media/image92.png"/><Relationship Id="rId3" Type="http://schemas.openxmlformats.org/officeDocument/2006/relationships/slideLayout" Target="../slideLayouts/slideLayout49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slideLayout" Target="../slideLayouts/slideLayout49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94.png"/><Relationship Id="rId2" Type="http://schemas.openxmlformats.org/officeDocument/2006/relationships/slideLayout" Target="../slideLayouts/slideLayout49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95.png"/><Relationship Id="rId2" Type="http://schemas.openxmlformats.org/officeDocument/2006/relationships/slideLayout" Target="../slideLayouts/slideLayout49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96.png"/><Relationship Id="rId2" Type="http://schemas.openxmlformats.org/officeDocument/2006/relationships/image" Target="../media/image97.jpeg"/><Relationship Id="rId3" Type="http://schemas.openxmlformats.org/officeDocument/2006/relationships/slideLayout" Target="../slideLayouts/slideLayout49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98.png"/><Relationship Id="rId2" Type="http://schemas.openxmlformats.org/officeDocument/2006/relationships/image" Target="../media/image99.jpeg"/><Relationship Id="rId3" Type="http://schemas.openxmlformats.org/officeDocument/2006/relationships/slideLayout" Target="../slideLayouts/slideLayout49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100.jpeg"/><Relationship Id="rId2" Type="http://schemas.openxmlformats.org/officeDocument/2006/relationships/slideLayout" Target="../slideLayouts/slideLayout49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01.jpeg"/><Relationship Id="rId2" Type="http://schemas.openxmlformats.org/officeDocument/2006/relationships/slideLayout" Target="../slideLayouts/slideLayout49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02.png"/><Relationship Id="rId2" Type="http://schemas.openxmlformats.org/officeDocument/2006/relationships/image" Target="../media/image103.png"/><Relationship Id="rId3" Type="http://schemas.openxmlformats.org/officeDocument/2006/relationships/image" Target="../media/image104.jpeg"/><Relationship Id="rId4" Type="http://schemas.openxmlformats.org/officeDocument/2006/relationships/image" Target="../media/image105.jpeg"/><Relationship Id="rId5" Type="http://schemas.openxmlformats.org/officeDocument/2006/relationships/slideLayout" Target="../slideLayouts/slideLayout49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06.png"/><Relationship Id="rId2" Type="http://schemas.openxmlformats.org/officeDocument/2006/relationships/image" Target="../media/image107.jpeg"/><Relationship Id="rId3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08.png"/><Relationship Id="rId2" Type="http://schemas.openxmlformats.org/officeDocument/2006/relationships/image" Target="../media/image109.png"/><Relationship Id="rId3" Type="http://schemas.openxmlformats.org/officeDocument/2006/relationships/image" Target="../media/image110.jpeg"/><Relationship Id="rId4" Type="http://schemas.openxmlformats.org/officeDocument/2006/relationships/image" Target="../media/image111.png"/><Relationship Id="rId5" Type="http://schemas.openxmlformats.org/officeDocument/2006/relationships/slideLayout" Target="../slideLayouts/slideLayout49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12.jpeg"/><Relationship Id="rId2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65" descr=""/>
          <p:cNvPicPr/>
          <p:nvPr/>
        </p:nvPicPr>
        <p:blipFill>
          <a:blip r:embed="rId1"/>
          <a:stretch/>
        </p:blipFill>
        <p:spPr>
          <a:xfrm>
            <a:off x="34920" y="402480"/>
            <a:ext cx="9108000" cy="6271560"/>
          </a:xfrm>
          <a:prstGeom prst="rect">
            <a:avLst/>
          </a:prstGeom>
          <a:ln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822960" y="548640"/>
            <a:ext cx="731412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6600" spc="-1" strike="noStrike">
                <a:solidFill>
                  <a:srgbClr val="ffff00"/>
                </a:solidFill>
                <a:latin typeface="Arial"/>
                <a:ea typeface="DejaVu Sans"/>
              </a:rPr>
              <a:t>Logging and 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1371600" y="5577840"/>
            <a:ext cx="667404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99"/>
                </a:solidFill>
                <a:latin typeface="Arial"/>
                <a:ea typeface="DejaVu Sans"/>
              </a:rPr>
              <a:t>Gary Johnson, NA6O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829160" y="200160"/>
            <a:ext cx="69480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6308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Then there is the world of online logging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26" name="Picture 188" descr=""/>
          <p:cNvPicPr/>
          <p:nvPr/>
        </p:nvPicPr>
        <p:blipFill>
          <a:blip r:embed="rId1"/>
          <a:stretch/>
        </p:blipFill>
        <p:spPr>
          <a:xfrm>
            <a:off x="457200" y="365760"/>
            <a:ext cx="1279080" cy="1370520"/>
          </a:xfrm>
          <a:prstGeom prst="rect">
            <a:avLst/>
          </a:prstGeom>
          <a:ln>
            <a:noFill/>
          </a:ln>
        </p:spPr>
      </p:pic>
      <p:sp>
        <p:nvSpPr>
          <p:cNvPr id="227" name="CustomShape 2"/>
          <p:cNvSpPr/>
          <p:nvPr/>
        </p:nvSpPr>
        <p:spPr>
          <a:xfrm>
            <a:off x="548640" y="1932840"/>
            <a:ext cx="7771320" cy="447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Upload your station log to databases on the internet</a:t>
            </a: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Electronically confirm contacts =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QSL</a:t>
            </a: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An alternative to paper QSL cards</a:t>
            </a: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Example services: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eQSL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Logbook of the World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5760000" y="4846320"/>
            <a:ext cx="255996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333ff"/>
                </a:solidFill>
                <a:latin typeface="Arial"/>
                <a:ea typeface="PingFang SC"/>
              </a:rPr>
              <a:t>Let’s talk about LoTW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5121360" y="4937760"/>
            <a:ext cx="547920" cy="457200"/>
          </a:xfrm>
          <a:custGeom>
            <a:avLst/>
            <a:gdLst/>
            <a:ahLst/>
            <a:rect l="0" t="0" r="r" b="b"/>
            <a:pathLst>
              <a:path w="1524" h="1272">
                <a:moveTo>
                  <a:pt x="1523" y="317"/>
                </a:moveTo>
                <a:lnTo>
                  <a:pt x="380" y="317"/>
                </a:lnTo>
                <a:lnTo>
                  <a:pt x="380" y="0"/>
                </a:lnTo>
                <a:lnTo>
                  <a:pt x="0" y="635"/>
                </a:lnTo>
                <a:lnTo>
                  <a:pt x="380" y="1271"/>
                </a:lnTo>
                <a:lnTo>
                  <a:pt x="380" y="953"/>
                </a:lnTo>
                <a:lnTo>
                  <a:pt x="1523" y="953"/>
                </a:lnTo>
                <a:lnTo>
                  <a:pt x="1523" y="31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1828800" y="200160"/>
            <a:ext cx="72864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6308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What is Logbook of The World?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1005840" y="1920240"/>
            <a:ext cx="6037920" cy="196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algn="just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ARRL's </a:t>
            </a:r>
            <a:r>
              <a:rPr b="0" i="1" lang="en-US" sz="3200" spc="-1" strike="noStrike">
                <a:solidFill>
                  <a:srgbClr val="000000"/>
                </a:solidFill>
                <a:latin typeface="Trebuchet MS"/>
                <a:ea typeface="DejaVu Sans"/>
              </a:rPr>
              <a:t>Logbook of the World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(LoTW) system is a repository of log records submitted by users from around the  world.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4191120" y="4186440"/>
            <a:ext cx="4189680" cy="203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4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828800" y="200160"/>
            <a:ext cx="72864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6308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What is Logbook of The World?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1005840" y="1371600"/>
            <a:ext cx="7606080" cy="261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62400" bIns="0">
            <a:spAutoFit/>
          </a:bodyPr>
          <a:p>
            <a:pPr marL="9396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When both participants in a QSO submit  matching QSO records to LoTW, the result  is a QSL that can be used for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ARRL award credit.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4419720" y="4297680"/>
            <a:ext cx="3122640" cy="17607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4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2397600" y="291600"/>
            <a:ext cx="537372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307" strike="noStrike">
                <a:solidFill>
                  <a:srgbClr val="000000"/>
                </a:solidFill>
                <a:latin typeface="Arial"/>
                <a:ea typeface="DejaVu Sans"/>
              </a:rPr>
              <a:t>Is </a:t>
            </a:r>
            <a:r>
              <a:rPr b="0" lang="en-US" sz="4400" spc="-375" strike="noStrike">
                <a:solidFill>
                  <a:srgbClr val="000000"/>
                </a:solidFill>
                <a:latin typeface="Arial"/>
                <a:ea typeface="DejaVu Sans"/>
              </a:rPr>
              <a:t>LoTW</a:t>
            </a:r>
            <a:r>
              <a:rPr b="0" lang="en-US" sz="4400" spc="-23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4400" spc="-330" strike="noStrike">
                <a:solidFill>
                  <a:srgbClr val="000000"/>
                </a:solidFill>
                <a:latin typeface="Arial"/>
                <a:ea typeface="DejaVu Sans"/>
              </a:rPr>
              <a:t>Secure?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961200" y="1828800"/>
            <a:ext cx="6261480" cy="24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To minimize the chance of fraudulent submissions to LoTW, all QSO records must be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digitally signed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using a digital certificate obtained from ARRL.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6008040" y="4111920"/>
            <a:ext cx="1954440" cy="20941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4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2397600" y="291600"/>
            <a:ext cx="537372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307" strike="noStrike">
                <a:solidFill>
                  <a:srgbClr val="000000"/>
                </a:solidFill>
                <a:latin typeface="Arial"/>
                <a:ea typeface="DejaVu Sans"/>
              </a:rPr>
              <a:t>Is </a:t>
            </a:r>
            <a:r>
              <a:rPr b="0" lang="en-US" sz="4400" spc="-375" strike="noStrike">
                <a:solidFill>
                  <a:srgbClr val="000000"/>
                </a:solidFill>
                <a:latin typeface="Arial"/>
                <a:ea typeface="DejaVu Sans"/>
              </a:rPr>
              <a:t>LoTW</a:t>
            </a:r>
            <a:r>
              <a:rPr b="0" lang="en-US" sz="4400" spc="-231" strike="noStrike">
                <a:solidFill>
                  <a:srgbClr val="000000"/>
                </a:solidFill>
                <a:latin typeface="Arial"/>
                <a:ea typeface="DejaVu Sans"/>
              </a:rPr>
              <a:t> Popular</a:t>
            </a:r>
            <a:r>
              <a:rPr b="0" lang="en-US" sz="4400" spc="-330" strike="noStrike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4" name="Picture 206" descr=""/>
          <p:cNvPicPr/>
          <p:nvPr/>
        </p:nvPicPr>
        <p:blipFill>
          <a:blip r:embed="rId2"/>
          <a:stretch/>
        </p:blipFill>
        <p:spPr>
          <a:xfrm>
            <a:off x="635400" y="3749040"/>
            <a:ext cx="4758480" cy="2650680"/>
          </a:xfrm>
          <a:prstGeom prst="rect">
            <a:avLst/>
          </a:prstGeom>
          <a:ln>
            <a:noFill/>
          </a:ln>
        </p:spPr>
      </p:pic>
      <p:sp>
        <p:nvSpPr>
          <p:cNvPr id="245" name="CustomShape 3"/>
          <p:cNvSpPr/>
          <p:nvPr/>
        </p:nvSpPr>
        <p:spPr>
          <a:xfrm>
            <a:off x="5486400" y="5308200"/>
            <a:ext cx="3382200" cy="100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DejaVu Sans"/>
              </a:rPr>
              <a:t>My log: 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DejaVu Sans"/>
              </a:rPr>
              <a:t>62% confirmed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46" name="Picture 208" descr=""/>
          <p:cNvPicPr/>
          <p:nvPr/>
        </p:nvPicPr>
        <p:blipFill>
          <a:blip r:embed="rId3"/>
          <a:stretch/>
        </p:blipFill>
        <p:spPr>
          <a:xfrm>
            <a:off x="731520" y="1243440"/>
            <a:ext cx="5393880" cy="2413080"/>
          </a:xfrm>
          <a:prstGeom prst="rect">
            <a:avLst/>
          </a:prstGeom>
          <a:ln>
            <a:noFill/>
          </a:ln>
        </p:spPr>
      </p:pic>
      <p:sp>
        <p:nvSpPr>
          <p:cNvPr id="247" name="CustomShape 4"/>
          <p:cNvSpPr/>
          <p:nvPr/>
        </p:nvSpPr>
        <p:spPr>
          <a:xfrm>
            <a:off x="6035040" y="2656440"/>
            <a:ext cx="3382200" cy="100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DejaVu Sans"/>
              </a:rPr>
              <a:t>4% of all hams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DejaVu Sans"/>
              </a:rPr>
              <a:t>worldwide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48" name="CustomShape 5"/>
          <p:cNvSpPr/>
          <p:nvPr/>
        </p:nvSpPr>
        <p:spPr>
          <a:xfrm>
            <a:off x="5943600" y="1280160"/>
            <a:ext cx="3382200" cy="5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DejaVu Sans"/>
              </a:rPr>
              <a:t>1 billion QSOs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2011680" y="291600"/>
            <a:ext cx="629604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202" strike="noStrike">
                <a:solidFill>
                  <a:srgbClr val="000000"/>
                </a:solidFill>
                <a:latin typeface="Arial"/>
                <a:ea typeface="DejaVu Sans"/>
              </a:rPr>
              <a:t>How </a:t>
            </a:r>
            <a:r>
              <a:rPr b="0" lang="en-US" sz="4400" spc="-197" strike="noStrike">
                <a:solidFill>
                  <a:srgbClr val="000000"/>
                </a:solidFill>
                <a:latin typeface="Arial"/>
                <a:ea typeface="DejaVu Sans"/>
              </a:rPr>
              <a:t>much </a:t>
            </a:r>
            <a:r>
              <a:rPr b="0" lang="en-US" sz="4400" spc="-250" strike="noStrike">
                <a:solidFill>
                  <a:srgbClr val="000000"/>
                </a:solidFill>
                <a:latin typeface="Arial"/>
                <a:ea typeface="DejaVu Sans"/>
              </a:rPr>
              <a:t>does </a:t>
            </a:r>
            <a:r>
              <a:rPr b="0" lang="en-US" sz="4400" spc="128" strike="noStrike">
                <a:solidFill>
                  <a:srgbClr val="000000"/>
                </a:solidFill>
                <a:latin typeface="Arial"/>
                <a:ea typeface="DejaVu Sans"/>
              </a:rPr>
              <a:t>it</a:t>
            </a:r>
            <a:r>
              <a:rPr b="0" lang="en-US" sz="4400" spc="-36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4400" spc="-236" strike="noStrike">
                <a:solidFill>
                  <a:srgbClr val="000000"/>
                </a:solidFill>
                <a:latin typeface="Arial"/>
                <a:ea typeface="DejaVu Sans"/>
              </a:rPr>
              <a:t>cost?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1188720" y="1690560"/>
            <a:ext cx="5913720" cy="326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9760" bIns="0">
            <a:spAutoFit/>
          </a:bodyPr>
          <a:p>
            <a:pPr marL="12600">
              <a:lnSpc>
                <a:spcPts val="3030"/>
              </a:lnSpc>
              <a:spcBef>
                <a:spcPts val="47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Logbook of The World is </a:t>
            </a:r>
            <a:r>
              <a:rPr b="1" lang="en-US" sz="2800" spc="-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ea typeface="DejaVu Sans"/>
              </a:rPr>
              <a:t>FREE</a:t>
            </a:r>
            <a:r>
              <a:rPr b="1" lang="en-US" sz="28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to all radio  amateurs around the world.</a:t>
            </a:r>
            <a:endParaRPr b="0" lang="en-US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"/>
              </a:spcBef>
            </a:pPr>
            <a:endParaRPr b="0" lang="en-US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Membership in ARRL is </a:t>
            </a:r>
            <a:r>
              <a:rPr b="0" lang="en-US" sz="2800" spc="-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DejaVu Sans"/>
              </a:rPr>
              <a:t>not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required.</a:t>
            </a:r>
            <a:endParaRPr b="0" lang="en-US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4"/>
              </a:spcBef>
            </a:pPr>
            <a:endParaRPr b="0" lang="en-US" sz="2800" spc="-1" strike="noStrike">
              <a:latin typeface="Arial"/>
            </a:endParaRPr>
          </a:p>
          <a:p>
            <a:pPr marL="12600">
              <a:lnSpc>
                <a:spcPts val="303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Users may upload logs and view data  anytime with </a:t>
            </a:r>
            <a:r>
              <a:rPr b="0" lang="en-US" sz="2800" spc="-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DejaVu Sans"/>
              </a:rPr>
              <a:t>no charges or fees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6492240" y="4789440"/>
            <a:ext cx="2105640" cy="15188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4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932480" y="274320"/>
            <a:ext cx="766764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20" strike="noStrike">
                <a:solidFill>
                  <a:srgbClr val="000000"/>
                </a:solidFill>
                <a:latin typeface="Arial"/>
                <a:ea typeface="DejaVu Sans"/>
              </a:rPr>
              <a:t>What </a:t>
            </a:r>
            <a:r>
              <a:rPr b="0" lang="en-US" sz="4400" spc="-106" strike="noStrike">
                <a:solidFill>
                  <a:srgbClr val="000000"/>
                </a:solidFill>
                <a:latin typeface="Arial"/>
                <a:ea typeface="DejaVu Sans"/>
              </a:rPr>
              <a:t>About </a:t>
            </a:r>
            <a:r>
              <a:rPr b="0" lang="en-US" sz="4400" spc="-126" strike="noStrike">
                <a:solidFill>
                  <a:srgbClr val="000000"/>
                </a:solidFill>
                <a:latin typeface="Arial"/>
                <a:ea typeface="DejaVu Sans"/>
              </a:rPr>
              <a:t>Award</a:t>
            </a:r>
            <a:r>
              <a:rPr b="0" lang="en-US" sz="4400" spc="-53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4400" spc="-420" strike="noStrike">
                <a:solidFill>
                  <a:srgbClr val="000000"/>
                </a:solidFill>
                <a:latin typeface="Arial"/>
                <a:ea typeface="DejaVu Sans"/>
              </a:rPr>
              <a:t>Fees?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1069200" y="1645920"/>
            <a:ext cx="7066080" cy="29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When applying for awards users pay the  appropriate application fees and QSO fees.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6"/>
              </a:spcBef>
            </a:pP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This is no different than when making a  paper application for an award.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1838160" y="274320"/>
            <a:ext cx="6481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What About QSL Cards?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822960" y="1652760"/>
            <a:ext cx="7707960" cy="196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LoTW does not replace QSL collecting.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6"/>
              </a:spcBef>
            </a:pP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ARRL QSL Bureau is still a member benefit.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6400800" y="4800600"/>
            <a:ext cx="2338560" cy="15512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4"/>
          <p:cNvSpPr/>
          <p:nvPr/>
        </p:nvSpPr>
        <p:spPr>
          <a:xfrm>
            <a:off x="3429000" y="4800600"/>
            <a:ext cx="2448000" cy="15512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5"/>
          <p:cNvSpPr/>
          <p:nvPr/>
        </p:nvSpPr>
        <p:spPr>
          <a:xfrm>
            <a:off x="457200" y="4800600"/>
            <a:ext cx="2457720" cy="15544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6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1005840" y="1701720"/>
            <a:ext cx="6885000" cy="213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3760" bIns="0">
            <a:spAutoFit/>
          </a:bodyPr>
          <a:p>
            <a:pPr marL="12600">
              <a:lnSpc>
                <a:spcPct val="100000"/>
              </a:lnSpc>
              <a:spcBef>
                <a:spcPts val="893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LoTW saves money and time</a:t>
            </a:r>
            <a:endParaRPr b="0" lang="en-US" sz="3200" spc="-1" strike="noStrike">
              <a:latin typeface="Arial"/>
            </a:endParaRPr>
          </a:p>
          <a:p>
            <a:pPr marL="469800">
              <a:lnSpc>
                <a:spcPct val="100000"/>
              </a:lnSpc>
              <a:spcBef>
                <a:spcPts val="689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–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 postage or IRCs</a:t>
            </a:r>
            <a:endParaRPr b="0" lang="en-US" sz="2800" spc="-1" strike="noStrike">
              <a:latin typeface="Arial"/>
            </a:endParaRPr>
          </a:p>
          <a:p>
            <a:pPr marL="469800">
              <a:lnSpc>
                <a:spcPct val="100000"/>
              </a:lnSpc>
              <a:spcBef>
                <a:spcPts val="669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–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 QSL card printing expense</a:t>
            </a:r>
            <a:endParaRPr b="0" lang="en-US" sz="2800" spc="-1" strike="noStrike">
              <a:latin typeface="Arial"/>
            </a:endParaRPr>
          </a:p>
          <a:p>
            <a:pPr marL="469800">
              <a:lnSpc>
                <a:spcPct val="100000"/>
              </a:lnSpc>
              <a:spcBef>
                <a:spcPts val="669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–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 waiting for QSL cards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7086600" y="4305960"/>
            <a:ext cx="1170000" cy="10177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3"/>
          <p:cNvSpPr/>
          <p:nvPr/>
        </p:nvSpPr>
        <p:spPr>
          <a:xfrm>
            <a:off x="6019920" y="4839120"/>
            <a:ext cx="1074960" cy="1103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4"/>
          <p:cNvSpPr/>
          <p:nvPr/>
        </p:nvSpPr>
        <p:spPr>
          <a:xfrm>
            <a:off x="1066680" y="4396320"/>
            <a:ext cx="2132280" cy="9367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5"/>
          <p:cNvSpPr/>
          <p:nvPr/>
        </p:nvSpPr>
        <p:spPr>
          <a:xfrm>
            <a:off x="5105520" y="4381920"/>
            <a:ext cx="865440" cy="13129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6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7"/>
          <p:cNvSpPr/>
          <p:nvPr/>
        </p:nvSpPr>
        <p:spPr>
          <a:xfrm>
            <a:off x="1838160" y="274320"/>
            <a:ext cx="6481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What About QSL Cards?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914400" y="1510200"/>
            <a:ext cx="7314120" cy="32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What is logging and why do it?</a:t>
            </a:r>
            <a:endParaRPr b="0" lang="en-US" sz="36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Logging by hand</a:t>
            </a:r>
            <a:endParaRPr b="0" lang="en-US" sz="36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Computer logging</a:t>
            </a:r>
            <a:endParaRPr b="0" lang="en-US" sz="36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Online databases</a:t>
            </a:r>
            <a:endParaRPr b="0" lang="en-US" sz="36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ARRL’s Logbook of the World</a:t>
            </a:r>
            <a:endParaRPr b="0" lang="en-US" sz="36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Installing and using TQSL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828800" y="200160"/>
            <a:ext cx="72864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6308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Agenda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1858680" y="274320"/>
            <a:ext cx="7192800" cy="12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>
              <a:lnSpc>
                <a:spcPct val="100000"/>
              </a:lnSpc>
              <a:spcBef>
                <a:spcPts val="96"/>
              </a:spcBef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How is LoTW different than other online QSL services?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536040" y="2022120"/>
            <a:ext cx="7979400" cy="334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7200" bIns="0">
            <a:spAutoFit/>
          </a:bodyPr>
          <a:p>
            <a:pPr marL="12600">
              <a:lnSpc>
                <a:spcPct val="80000"/>
              </a:lnSpc>
              <a:spcBef>
                <a:spcPts val="765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Because LoTW uses private key and public key  technology, users are verified and data uploaded to the system is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secure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"/>
              </a:spcBef>
            </a:pPr>
            <a:endParaRPr b="0" lang="en-US" sz="2800" spc="-1" strike="noStrike">
              <a:latin typeface="Arial"/>
            </a:endParaRPr>
          </a:p>
          <a:p>
            <a:pPr marL="12600">
              <a:lnSpc>
                <a:spcPct val="8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LoTW is constantly comparing uploaded data for matches.</a:t>
            </a:r>
            <a:endParaRPr b="0" lang="en-US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"/>
              </a:spcBef>
            </a:pPr>
            <a:endParaRPr b="0" lang="en-US" sz="2800" spc="-1" strike="noStrike">
              <a:latin typeface="Arial"/>
            </a:endParaRPr>
          </a:p>
          <a:p>
            <a:pPr marL="12600">
              <a:lnSpc>
                <a:spcPct val="8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There are no paper cards printed that have the potential to be altered.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1828800" y="274320"/>
            <a:ext cx="70200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What can I do with LoTW?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4549680" y="1926000"/>
            <a:ext cx="4111200" cy="27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5680" bIns="0">
            <a:spAutoFit/>
          </a:bodyPr>
          <a:p>
            <a:pPr marL="355680" indent="-34164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Apply for awards</a:t>
            </a:r>
            <a:endParaRPr b="0" lang="en-US" sz="3200" spc="-1" strike="noStrike">
              <a:latin typeface="Arial"/>
            </a:endParaRPr>
          </a:p>
          <a:p>
            <a:pPr marL="355680" indent="-3416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Track award credits</a:t>
            </a:r>
            <a:endParaRPr b="0" lang="en-US" sz="3200" spc="-1" strike="noStrike">
              <a:latin typeface="Arial"/>
            </a:endParaRPr>
          </a:p>
          <a:p>
            <a:pPr marL="355680" indent="-341640"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Search QSOs and QSLs</a:t>
            </a:r>
            <a:endParaRPr b="0" lang="en-US" sz="3200" spc="-1" strike="noStrike">
              <a:latin typeface="Arial"/>
            </a:endParaRPr>
          </a:p>
          <a:p>
            <a:pPr marL="355680" indent="-34164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View QSL Details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4"/>
          <p:cNvSpPr/>
          <p:nvPr/>
        </p:nvSpPr>
        <p:spPr>
          <a:xfrm>
            <a:off x="613440" y="5029200"/>
            <a:ext cx="789048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Awards currently supported: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WAS, DXCC, VUCC, CQ-WPX, CQ-WAZ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76" name="Picture 241" descr=""/>
          <p:cNvPicPr/>
          <p:nvPr/>
        </p:nvPicPr>
        <p:blipFill>
          <a:blip r:embed="rId2"/>
          <a:stretch/>
        </p:blipFill>
        <p:spPr>
          <a:xfrm>
            <a:off x="272160" y="2179440"/>
            <a:ext cx="4098600" cy="236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1828800" y="274320"/>
            <a:ext cx="70200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What can I do with LoTW?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3"/>
          <p:cNvSpPr/>
          <p:nvPr/>
        </p:nvSpPr>
        <p:spPr>
          <a:xfrm>
            <a:off x="1645920" y="1097280"/>
            <a:ext cx="560340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Search QSOs and QSLs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(Your logging software can also do this)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80" name="Picture 245" descr=""/>
          <p:cNvPicPr/>
          <p:nvPr/>
        </p:nvPicPr>
        <p:blipFill>
          <a:blip r:embed="rId2"/>
          <a:stretch/>
        </p:blipFill>
        <p:spPr>
          <a:xfrm>
            <a:off x="914400" y="1920240"/>
            <a:ext cx="7405560" cy="3747960"/>
          </a:xfrm>
          <a:prstGeom prst="rect">
            <a:avLst/>
          </a:prstGeom>
          <a:ln>
            <a:noFill/>
          </a:ln>
        </p:spPr>
      </p:pic>
      <p:pic>
        <p:nvPicPr>
          <p:cNvPr id="281" name="Picture 246" descr=""/>
          <p:cNvPicPr/>
          <p:nvPr/>
        </p:nvPicPr>
        <p:blipFill>
          <a:blip r:embed="rId3"/>
          <a:stretch/>
        </p:blipFill>
        <p:spPr>
          <a:xfrm>
            <a:off x="1207080" y="5627520"/>
            <a:ext cx="6747120" cy="1137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1828800" y="274320"/>
            <a:ext cx="70200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What can I do with LoTW?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3"/>
          <p:cNvSpPr/>
          <p:nvPr/>
        </p:nvSpPr>
        <p:spPr>
          <a:xfrm>
            <a:off x="1828800" y="1084680"/>
            <a:ext cx="5603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Track DXCC (or WAS or...) progress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85" name="Picture 250" descr=""/>
          <p:cNvPicPr/>
          <p:nvPr/>
        </p:nvPicPr>
        <p:blipFill>
          <a:blip r:embed="rId2"/>
          <a:stretch/>
        </p:blipFill>
        <p:spPr>
          <a:xfrm>
            <a:off x="1737360" y="1628640"/>
            <a:ext cx="5727240" cy="495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1828800" y="274320"/>
            <a:ext cx="70200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What can I do with LoTW?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3"/>
          <p:cNvSpPr/>
          <p:nvPr/>
        </p:nvSpPr>
        <p:spPr>
          <a:xfrm>
            <a:off x="2926080" y="1238400"/>
            <a:ext cx="429660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Apply for awards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289" name="Picture 254" descr=""/>
          <p:cNvPicPr/>
          <p:nvPr/>
        </p:nvPicPr>
        <p:blipFill>
          <a:blip r:embed="rId2"/>
          <a:stretch/>
        </p:blipFill>
        <p:spPr>
          <a:xfrm>
            <a:off x="274320" y="1969200"/>
            <a:ext cx="8448120" cy="2144520"/>
          </a:xfrm>
          <a:prstGeom prst="rect">
            <a:avLst/>
          </a:prstGeom>
          <a:ln>
            <a:noFill/>
          </a:ln>
        </p:spPr>
      </p:pic>
      <p:sp>
        <p:nvSpPr>
          <p:cNvPr id="290" name="CustomShape 4"/>
          <p:cNvSpPr/>
          <p:nvPr/>
        </p:nvSpPr>
        <p:spPr>
          <a:xfrm>
            <a:off x="548640" y="4389120"/>
            <a:ext cx="730116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You can also submit paper QSLs to supplement LoTW confirmed QSOs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Small charge per QSO, and for certificates etc. Online payment by credit card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1998000" y="291600"/>
            <a:ext cx="668772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20" strike="noStrike">
                <a:solidFill>
                  <a:srgbClr val="000000"/>
                </a:solidFill>
                <a:latin typeface="Arial"/>
                <a:ea typeface="DejaVu Sans"/>
              </a:rPr>
              <a:t>What </a:t>
            </a:r>
            <a:r>
              <a:rPr b="0" lang="en-US" sz="4400" spc="-97" strike="noStrike">
                <a:solidFill>
                  <a:srgbClr val="000000"/>
                </a:solidFill>
                <a:latin typeface="Arial"/>
                <a:ea typeface="DejaVu Sans"/>
              </a:rPr>
              <a:t>about</a:t>
            </a:r>
            <a:r>
              <a:rPr b="0" lang="en-US" sz="4400" spc="-45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4400" spc="-145" strike="noStrike">
                <a:solidFill>
                  <a:srgbClr val="000000"/>
                </a:solidFill>
                <a:latin typeface="Arial"/>
                <a:ea typeface="DejaVu Sans"/>
              </a:rPr>
              <a:t>software?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1526400" y="1676880"/>
            <a:ext cx="5879160" cy="300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LoTW uses software called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TQSL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.  TQSL is free to download and use.</a:t>
            </a:r>
            <a:endParaRPr b="0" lang="en-US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6"/>
              </a:spcBef>
            </a:pPr>
            <a:endParaRPr b="0" lang="en-US" sz="2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TQSL works with:</a:t>
            </a:r>
            <a:endParaRPr b="0" lang="en-US" sz="2800" spc="-1" strike="noStrike">
              <a:latin typeface="Arial"/>
            </a:endParaRPr>
          </a:p>
          <a:p>
            <a:pPr marL="622440" indent="-60804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MS Windows</a:t>
            </a:r>
            <a:endParaRPr b="0" lang="en-US" sz="2800" spc="-1" strike="noStrike">
              <a:latin typeface="Arial"/>
            </a:endParaRPr>
          </a:p>
          <a:p>
            <a:pPr marL="622440" indent="-6080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Mac OS X</a:t>
            </a:r>
            <a:endParaRPr b="0" lang="en-US" sz="2800" spc="-1" strike="noStrike">
              <a:latin typeface="Arial"/>
            </a:endParaRPr>
          </a:p>
          <a:p>
            <a:pPr marL="622440" indent="-6080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Linux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6064920" y="4114800"/>
            <a:ext cx="1432080" cy="17683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4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1828800" y="54864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All About TQSL Software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1097280" y="2103120"/>
            <a:ext cx="6827400" cy="29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TQSL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is the software that </a:t>
            </a:r>
            <a:r>
              <a:rPr b="1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Logbook of The  World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users install at their location to  securely upload logs to Logbook of The  World.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</a:pP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TQSL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is free to download and use.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4"/>
          <p:cNvSpPr/>
          <p:nvPr/>
        </p:nvSpPr>
        <p:spPr>
          <a:xfrm>
            <a:off x="1002600" y="5214240"/>
            <a:ext cx="759168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DejaVu Sans"/>
                <a:hlinkClick r:id="rId2"/>
              </a:rPr>
              <a:t>www.arrl.org/TQSL-Download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1828800" y="291600"/>
            <a:ext cx="70398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Brief summary of the setup process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1097280" y="2103120"/>
            <a:ext cx="7222680" cy="30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1. Download and install TQSL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2. Request new call sign certificate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3. Wait for a postcard from ARRL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4. Download and install your certificate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</a:pP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And you’re ready to use LoTW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1297800" y="1815120"/>
            <a:ext cx="5467680" cy="108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9800" bIns="0">
            <a:spAutoFit/>
          </a:bodyPr>
          <a:p>
            <a:pPr marL="12600">
              <a:lnSpc>
                <a:spcPct val="100000"/>
              </a:lnSpc>
              <a:spcBef>
                <a:spcPts val="86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next step is to request a </a:t>
            </a:r>
            <a:r>
              <a:rPr b="1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New Call Sign Certificate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841320" y="3093120"/>
            <a:ext cx="8118720" cy="46782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3"/>
          <p:cNvSpPr/>
          <p:nvPr/>
        </p:nvSpPr>
        <p:spPr>
          <a:xfrm>
            <a:off x="1920240" y="274320"/>
            <a:ext cx="621648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Download and install TQSL, then...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05" name="CustomShape 4"/>
          <p:cNvSpPr/>
          <p:nvPr/>
        </p:nvSpPr>
        <p:spPr>
          <a:xfrm>
            <a:off x="366120" y="365760"/>
            <a:ext cx="1141560" cy="1220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640080" y="1534680"/>
            <a:ext cx="8137080" cy="269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5880" bIns="0">
            <a:spAutoFit/>
          </a:bodyPr>
          <a:p>
            <a:pPr marL="17640">
              <a:lnSpc>
                <a:spcPct val="120000"/>
              </a:lnSpc>
              <a:spcBef>
                <a:spcPts val="99"/>
              </a:spcBef>
            </a:pPr>
            <a:r>
              <a:rPr b="1" i="1" lang="en-US" sz="3600" spc="-1" strike="noStrike">
                <a:solidFill>
                  <a:srgbClr val="0070c0"/>
                </a:solidFill>
                <a:latin typeface="Arial"/>
                <a:ea typeface="DejaVu Sans"/>
              </a:rPr>
              <a:t>Why do I need TQSL software?  </a:t>
            </a:r>
            <a:endParaRPr b="0" lang="en-US" sz="3600" spc="-1" strike="noStrike">
              <a:latin typeface="Arial"/>
            </a:endParaRPr>
          </a:p>
          <a:p>
            <a:pPr marL="17640">
              <a:lnSpc>
                <a:spcPct val="120000"/>
              </a:lnSpc>
              <a:spcBef>
                <a:spcPts val="99"/>
              </a:spcBef>
            </a:pPr>
            <a:r>
              <a:rPr b="1" i="1" lang="en-US" sz="3600" spc="-1" strike="noStrike">
                <a:solidFill>
                  <a:srgbClr val="0070c0"/>
                </a:solidFill>
                <a:latin typeface="Arial"/>
                <a:ea typeface="DejaVu Sans"/>
              </a:rPr>
              <a:t>What is a Call Sign Certificate?</a:t>
            </a:r>
            <a:endParaRPr b="0" lang="en-US" sz="3600" spc="-1" strike="noStrike">
              <a:latin typeface="Arial"/>
            </a:endParaRPr>
          </a:p>
          <a:p>
            <a:pPr marL="17640">
              <a:lnSpc>
                <a:spcPct val="100000"/>
              </a:lnSpc>
              <a:spcBef>
                <a:spcPts val="865"/>
              </a:spcBef>
            </a:pPr>
            <a:r>
              <a:rPr b="1" i="1" lang="en-US" sz="3600" spc="-1" strike="noStrike">
                <a:solidFill>
                  <a:srgbClr val="0070c0"/>
                </a:solidFill>
                <a:latin typeface="Arial"/>
                <a:ea typeface="DejaVu Sans"/>
              </a:rPr>
              <a:t>Why do I need this to send my logs to  LoTW?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1371600" y="4461840"/>
            <a:ext cx="6190920" cy="14806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3"/>
          <p:cNvSpPr/>
          <p:nvPr/>
        </p:nvSpPr>
        <p:spPr>
          <a:xfrm>
            <a:off x="366120" y="365760"/>
            <a:ext cx="1141560" cy="1220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4"/>
          <p:cNvSpPr/>
          <p:nvPr/>
        </p:nvSpPr>
        <p:spPr>
          <a:xfrm>
            <a:off x="1920600" y="274320"/>
            <a:ext cx="621648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Wait a minute...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1829160" y="200160"/>
            <a:ext cx="585072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6308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What is Logging and why do I care?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98" name="Picture 170" descr=""/>
          <p:cNvPicPr/>
          <p:nvPr/>
        </p:nvPicPr>
        <p:blipFill>
          <a:blip r:embed="rId1"/>
          <a:stretch/>
        </p:blipFill>
        <p:spPr>
          <a:xfrm>
            <a:off x="457200" y="365760"/>
            <a:ext cx="1279080" cy="1370520"/>
          </a:xfrm>
          <a:prstGeom prst="rect">
            <a:avLst/>
          </a:prstGeom>
          <a:ln>
            <a:noFill/>
          </a:ln>
        </p:spPr>
      </p:pic>
      <p:sp>
        <p:nvSpPr>
          <p:cNvPr id="199" name="CustomShape 2"/>
          <p:cNvSpPr/>
          <p:nvPr/>
        </p:nvSpPr>
        <p:spPr>
          <a:xfrm>
            <a:off x="731520" y="2011680"/>
            <a:ext cx="8045640" cy="496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Your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log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is a record of each contact (QSO)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Call sign, date, time, band, mode….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FCC used to require that all transmissions be logged. Your logbook was a legal document!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Now, it’s like a radio diary, and also commonly for award tracking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1008360" y="2031480"/>
            <a:ext cx="7311600" cy="343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indent="-21528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Logbook of The World only accepts </a:t>
            </a:r>
            <a:r>
              <a:rPr b="1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Trusted files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b="0" lang="en-US" sz="3200" spc="-1" strike="noStrike">
              <a:latin typeface="Arial"/>
            </a:endParaRPr>
          </a:p>
          <a:p>
            <a:pPr marL="126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Trusted files are created by </a:t>
            </a:r>
            <a:r>
              <a:rPr b="1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TQSL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b="0" lang="en-US" sz="3200" spc="-1" strike="noStrike">
              <a:latin typeface="Arial"/>
            </a:endParaRPr>
          </a:p>
          <a:p>
            <a:pPr marL="126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TQSL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uses the Call Sign Certificate to  electronically sign the Trusted file.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1828800" y="54864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TQSL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914400" y="1902960"/>
            <a:ext cx="7862760" cy="213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9800" bIns="0">
            <a:spAutoFit/>
          </a:bodyPr>
          <a:p>
            <a:pPr marL="12600">
              <a:lnSpc>
                <a:spcPct val="100000"/>
              </a:lnSpc>
              <a:spcBef>
                <a:spcPts val="865"/>
              </a:spcBef>
            </a:pP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65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Trebuchet MS"/>
                <a:ea typeface="DejaVu Sans"/>
              </a:rPr>
              <a:t>TQ 5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- Request for a Call Sign Certificate.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71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Trebuchet MS"/>
                <a:ea typeface="DejaVu Sans"/>
              </a:rPr>
              <a:t>TQ 6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– Response to a </a:t>
            </a:r>
            <a:r>
              <a:rPr b="1" lang="en-US" sz="3200" spc="-1" strike="noStrike">
                <a:solidFill>
                  <a:srgbClr val="000000"/>
                </a:solidFill>
                <a:latin typeface="Trebuchet MS"/>
                <a:ea typeface="DejaVu Sans"/>
              </a:rPr>
              <a:t>TQ5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request.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65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Trebuchet MS"/>
                <a:ea typeface="DejaVu Sans"/>
              </a:rPr>
              <a:t>TQ 8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– Signed log file.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1828800" y="54864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Types of trusted files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2"/>
          <p:cNvSpPr/>
          <p:nvPr/>
        </p:nvSpPr>
        <p:spPr>
          <a:xfrm>
            <a:off x="1297800" y="1815120"/>
            <a:ext cx="7022880" cy="59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9800" bIns="0">
            <a:spAutoFit/>
          </a:bodyPr>
          <a:p>
            <a:pPr marL="12600">
              <a:lnSpc>
                <a:spcPct val="100000"/>
              </a:lnSpc>
              <a:spcBef>
                <a:spcPts val="86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This step will generate a </a:t>
            </a:r>
            <a:r>
              <a:rPr b="1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TQ5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file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822960" y="2651760"/>
            <a:ext cx="8118720" cy="46782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4"/>
          <p:cNvSpPr/>
          <p:nvPr/>
        </p:nvSpPr>
        <p:spPr>
          <a:xfrm>
            <a:off x="1920240" y="274320"/>
            <a:ext cx="621648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Requesting a new</a:t>
            </a:r>
            <a:br/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call sign certificate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1188720" y="2011680"/>
            <a:ext cx="7039800" cy="91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10000"/>
              </a:lnSpc>
              <a:spcBef>
                <a:spcPts val="99"/>
              </a:spcBef>
            </a:pPr>
            <a:r>
              <a:rPr b="0" lang="en-US" sz="2700" spc="-1" strike="noStrike">
                <a:solidFill>
                  <a:srgbClr val="000000"/>
                </a:solidFill>
                <a:latin typeface="Arial"/>
                <a:ea typeface="DejaVu Sans"/>
              </a:rPr>
              <a:t>This is nothing more than filling out a form.  Name, address, call sign, e-mail…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555840" y="3375000"/>
            <a:ext cx="3269880" cy="10627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3"/>
          <p:cNvSpPr/>
          <p:nvPr/>
        </p:nvSpPr>
        <p:spPr>
          <a:xfrm>
            <a:off x="3657600" y="3422880"/>
            <a:ext cx="5027760" cy="30427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4"/>
          <p:cNvSpPr/>
          <p:nvPr/>
        </p:nvSpPr>
        <p:spPr>
          <a:xfrm>
            <a:off x="1828800" y="274320"/>
            <a:ext cx="70398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Requesting a new</a:t>
            </a:r>
            <a:br/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call sign certificate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24" name="CustomShape 5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6"/>
          <p:cNvSpPr/>
          <p:nvPr/>
        </p:nvSpPr>
        <p:spPr>
          <a:xfrm rot="20527800">
            <a:off x="851040" y="4892040"/>
            <a:ext cx="2504520" cy="13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700" spc="-1" strike="noStrike">
                <a:solidFill>
                  <a:srgbClr val="ff3333"/>
                </a:solidFill>
                <a:latin typeface="Arial"/>
                <a:ea typeface="DejaVu Sans"/>
              </a:rPr>
              <a:t>Your e-mail</a:t>
            </a:r>
            <a:endParaRPr b="0" lang="en-US" sz="2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700" spc="-1" strike="noStrike">
                <a:solidFill>
                  <a:srgbClr val="ff3333"/>
                </a:solidFill>
                <a:latin typeface="Arial"/>
                <a:ea typeface="DejaVu Sans"/>
              </a:rPr>
              <a:t>is VERY IMPORTANT!</a:t>
            </a:r>
            <a:endParaRPr b="0" lang="en-US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813960" y="2216880"/>
            <a:ext cx="7414560" cy="98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TQSL program will offer to upload your TQ5 request to LoTW.  Say Yes.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1828800" y="3809880"/>
            <a:ext cx="5703840" cy="1808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4"/>
          <p:cNvSpPr/>
          <p:nvPr/>
        </p:nvSpPr>
        <p:spPr>
          <a:xfrm>
            <a:off x="1828800" y="275760"/>
            <a:ext cx="70398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Requesting a new</a:t>
            </a:r>
            <a:br/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call sign certificate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1145520" y="2216880"/>
            <a:ext cx="6882120" cy="29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After your request (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TQ5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) is processed at ARRL you will receive your</a:t>
            </a:r>
            <a:r>
              <a:rPr b="1" lang="en-US" sz="32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response (</a:t>
            </a:r>
            <a:r>
              <a:rPr b="1" lang="en-US" sz="3200" spc="-1" strike="noStrike">
                <a:solidFill>
                  <a:srgbClr val="000000"/>
                </a:solidFill>
                <a:latin typeface="Trebuchet MS"/>
                <a:ea typeface="DejaVu Sans"/>
              </a:rPr>
              <a:t>TQ6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6"/>
              </a:spcBef>
            </a:pP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Accepting your </a:t>
            </a:r>
            <a:r>
              <a:rPr b="1" lang="en-US" sz="3200" spc="-1" strike="noStrike">
                <a:solidFill>
                  <a:srgbClr val="000000"/>
                </a:solidFill>
                <a:latin typeface="Trebuchet MS"/>
                <a:ea typeface="DejaVu Sans"/>
              </a:rPr>
              <a:t>TQ6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file is a simple mouse click.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3"/>
          <p:cNvSpPr/>
          <p:nvPr/>
        </p:nvSpPr>
        <p:spPr>
          <a:xfrm>
            <a:off x="1828800" y="275760"/>
            <a:ext cx="70398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Requesting a new</a:t>
            </a:r>
            <a:br/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call sign certificate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1147680" y="1171800"/>
            <a:ext cx="6989400" cy="30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65760" bIns="0">
            <a:spAutoFit/>
          </a:bodyPr>
          <a:p>
            <a:pPr marL="1470600">
              <a:lnSpc>
                <a:spcPct val="100000"/>
              </a:lnSpc>
              <a:spcBef>
                <a:spcPts val="2880"/>
              </a:spcBef>
            </a:pP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784"/>
              </a:spcBef>
            </a:pPr>
            <a:r>
              <a:rPr b="1" i="1" lang="en-US" sz="4400" spc="-1" strike="noStrike">
                <a:solidFill>
                  <a:srgbClr val="0070c0"/>
                </a:solidFill>
                <a:latin typeface="Arial"/>
                <a:ea typeface="DejaVu Sans"/>
              </a:rPr>
              <a:t>Why do I hear about receiving a postcard in the mail?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1828800" y="54864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The mystical postcard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914400" y="1920240"/>
            <a:ext cx="7403040" cy="202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When you request a Call Sign Certificate you are requesting a key.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4023360" y="4023360"/>
            <a:ext cx="3227400" cy="2147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3"/>
          <p:cNvSpPr/>
          <p:nvPr/>
        </p:nvSpPr>
        <p:spPr>
          <a:xfrm>
            <a:off x="1828800" y="54864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The mystical postcard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9" name="CustomShape 4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916920" y="2282400"/>
            <a:ext cx="6506640" cy="202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The request must be authenticated before sending the key.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1828800" y="54864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The mystical postcard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916920" y="2287080"/>
            <a:ext cx="6390000" cy="244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Authentication is only required when you are creating a </a:t>
            </a: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new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 Logbook of The World user account.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1828800" y="54864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The mystical postcard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4"/>
          <p:cNvSpPr/>
          <p:nvPr/>
        </p:nvSpPr>
        <p:spPr>
          <a:xfrm>
            <a:off x="957600" y="5212080"/>
            <a:ext cx="516780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For most of us, that means once and only once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829160" y="200160"/>
            <a:ext cx="585072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6308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Paper logs are still fun and useful to keep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01" name="Picture 173" descr=""/>
          <p:cNvPicPr/>
          <p:nvPr/>
        </p:nvPicPr>
        <p:blipFill>
          <a:blip r:embed="rId1"/>
          <a:stretch/>
        </p:blipFill>
        <p:spPr>
          <a:xfrm>
            <a:off x="457200" y="365760"/>
            <a:ext cx="1279080" cy="137052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548640" y="2105280"/>
            <a:ext cx="4113720" cy="39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No restriction on what you can write down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No computer to crash or go obsolete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Life is simple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03" name="Picture 175" descr=""/>
          <p:cNvPicPr/>
          <p:nvPr/>
        </p:nvPicPr>
        <p:blipFill>
          <a:blip r:embed="rId2"/>
          <a:stretch/>
        </p:blipFill>
        <p:spPr>
          <a:xfrm>
            <a:off x="4846320" y="1920240"/>
            <a:ext cx="3473640" cy="447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1062720" y="844560"/>
            <a:ext cx="7166520" cy="253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2082960">
              <a:lnSpc>
                <a:spcPct val="100000"/>
              </a:lnSpc>
              <a:spcBef>
                <a:spcPts val="96"/>
              </a:spcBef>
            </a:pPr>
            <a:endParaRPr b="0" lang="en-US" sz="1800" spc="-1" strike="noStrike">
              <a:latin typeface="Arial"/>
            </a:endParaRPr>
          </a:p>
          <a:p>
            <a:pPr marL="17640">
              <a:lnSpc>
                <a:spcPct val="100000"/>
              </a:lnSpc>
              <a:spcBef>
                <a:spcPts val="694"/>
              </a:spcBef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You will receive a postcard mailed to your address listed in the FCC database.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1828800" y="54864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The mystical postcard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0" name="Picture 366" descr=""/>
          <p:cNvPicPr/>
          <p:nvPr/>
        </p:nvPicPr>
        <p:blipFill>
          <a:blip r:embed="rId2"/>
          <a:stretch/>
        </p:blipFill>
        <p:spPr>
          <a:xfrm>
            <a:off x="1645920" y="3466080"/>
            <a:ext cx="5576040" cy="1797120"/>
          </a:xfrm>
          <a:prstGeom prst="rect">
            <a:avLst/>
          </a:prstGeom>
          <a:ln>
            <a:noFill/>
          </a:ln>
        </p:spPr>
      </p:pic>
      <p:sp>
        <p:nvSpPr>
          <p:cNvPr id="351" name="CustomShape 4"/>
          <p:cNvSpPr/>
          <p:nvPr/>
        </p:nvSpPr>
        <p:spPr>
          <a:xfrm>
            <a:off x="1132920" y="5263560"/>
            <a:ext cx="636480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 u="heavy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So be sure your address is correct in ULS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367" descr=""/>
          <p:cNvPicPr/>
          <p:nvPr/>
        </p:nvPicPr>
        <p:blipFill>
          <a:blip r:embed="rId1"/>
          <a:stretch/>
        </p:blipFill>
        <p:spPr>
          <a:xfrm rot="1440000">
            <a:off x="4308120" y="4727880"/>
            <a:ext cx="3557160" cy="2544120"/>
          </a:xfrm>
          <a:prstGeom prst="rect">
            <a:avLst/>
          </a:prstGeom>
          <a:ln>
            <a:noFill/>
          </a:ln>
        </p:spPr>
      </p:pic>
      <p:sp>
        <p:nvSpPr>
          <p:cNvPr id="353" name="CustomShape 1"/>
          <p:cNvSpPr/>
          <p:nvPr/>
        </p:nvSpPr>
        <p:spPr>
          <a:xfrm>
            <a:off x="1062720" y="1463040"/>
            <a:ext cx="7166520" cy="366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2082960">
              <a:lnSpc>
                <a:spcPct val="100000"/>
              </a:lnSpc>
              <a:spcBef>
                <a:spcPts val="96"/>
              </a:spcBef>
            </a:pPr>
            <a:endParaRPr b="0" lang="en-US" sz="1800" spc="-1" strike="noStrike">
              <a:latin typeface="Arial"/>
            </a:endParaRPr>
          </a:p>
          <a:p>
            <a:pPr marL="17640">
              <a:lnSpc>
                <a:spcPct val="100000"/>
              </a:lnSpc>
              <a:spcBef>
                <a:spcPts val="694"/>
              </a:spcBef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Go to the LoTW web page and enter an eight digit code from the postcard after which the TQ6 file will be e-mailed to you</a:t>
            </a:r>
            <a:endParaRPr b="0" lang="en-US" sz="3600" spc="-1" strike="noStrike">
              <a:latin typeface="Arial"/>
            </a:endParaRPr>
          </a:p>
          <a:p>
            <a:pPr marL="5040"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 marL="17640"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1828800" y="335520"/>
            <a:ext cx="70398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When you get your postcard...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4"/>
          <p:cNvSpPr/>
          <p:nvPr/>
        </p:nvSpPr>
        <p:spPr>
          <a:xfrm>
            <a:off x="847080" y="4346280"/>
            <a:ext cx="310284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700" spc="-1" strike="noStrike">
                <a:solidFill>
                  <a:srgbClr val="ff3333"/>
                </a:solidFill>
                <a:latin typeface="Arial"/>
                <a:ea typeface="DejaVu Sans"/>
              </a:rPr>
              <a:t>As I said, e-mail is very important!</a:t>
            </a:r>
            <a:endParaRPr b="0" lang="en-US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1097280" y="2194560"/>
            <a:ext cx="6734520" cy="196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Because the </a:t>
            </a:r>
            <a:r>
              <a:rPr b="1" lang="en-US" sz="3200" spc="-1" strike="noStrike">
                <a:solidFill>
                  <a:srgbClr val="000000"/>
                </a:solidFill>
                <a:latin typeface="Trebuchet MS"/>
                <a:ea typeface="DejaVu Sans"/>
              </a:rPr>
              <a:t>TQ5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and </a:t>
            </a:r>
            <a:r>
              <a:rPr b="1" lang="en-US" sz="3200" spc="-1" strike="noStrike">
                <a:solidFill>
                  <a:srgbClr val="000000"/>
                </a:solidFill>
                <a:latin typeface="Trebuchet MS"/>
                <a:ea typeface="DejaVu Sans"/>
              </a:rPr>
              <a:t>TQ6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are a matched set the request and acceptance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must be performed from the same computer.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5943600" y="4420080"/>
            <a:ext cx="1947960" cy="21632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4"/>
          <p:cNvSpPr/>
          <p:nvPr/>
        </p:nvSpPr>
        <p:spPr>
          <a:xfrm>
            <a:off x="1828800" y="275760"/>
            <a:ext cx="70398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One other important thing...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61" name="CustomShape 5"/>
          <p:cNvSpPr/>
          <p:nvPr/>
        </p:nvSpPr>
        <p:spPr>
          <a:xfrm>
            <a:off x="1005840" y="4581720"/>
            <a:ext cx="475452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en-US" sz="3200" spc="-1" strike="noStrike">
                <a:solidFill>
                  <a:srgbClr val="0000ff"/>
                </a:solidFill>
                <a:latin typeface="Arial"/>
                <a:ea typeface="DejaVu Sans"/>
              </a:rPr>
              <a:t>KISS:</a:t>
            </a:r>
            <a:br/>
            <a:r>
              <a:rPr b="1" lang="en-US" sz="3200" spc="-1" strike="noStrike">
                <a:solidFill>
                  <a:srgbClr val="0000ff"/>
                </a:solidFill>
                <a:latin typeface="Arial"/>
                <a:ea typeface="DejaVu Sans"/>
              </a:rPr>
              <a:t>Do all of this on your LOGGING computer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376" descr=""/>
          <p:cNvPicPr/>
          <p:nvPr/>
        </p:nvPicPr>
        <p:blipFill>
          <a:blip r:embed="rId1"/>
          <a:stretch/>
        </p:blipFill>
        <p:spPr>
          <a:xfrm>
            <a:off x="4431240" y="4023360"/>
            <a:ext cx="4620240" cy="3565080"/>
          </a:xfrm>
          <a:prstGeom prst="rect">
            <a:avLst/>
          </a:prstGeom>
          <a:ln>
            <a:noFill/>
          </a:ln>
        </p:spPr>
      </p:pic>
      <p:sp>
        <p:nvSpPr>
          <p:cNvPr id="363" name="CustomShape 1"/>
          <p:cNvSpPr/>
          <p:nvPr/>
        </p:nvSpPr>
        <p:spPr>
          <a:xfrm>
            <a:off x="1188720" y="1929240"/>
            <a:ext cx="6734520" cy="200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email arrives.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You click on the TQ6 link.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It launches TQSL and installs itself.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At last, you have your certificate!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3"/>
          <p:cNvSpPr/>
          <p:nvPr/>
        </p:nvSpPr>
        <p:spPr>
          <a:xfrm>
            <a:off x="1828800" y="275760"/>
            <a:ext cx="70398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Finally you have your </a:t>
            </a:r>
            <a:br/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TQ6 response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66" name="CustomShape 4"/>
          <p:cNvSpPr/>
          <p:nvPr/>
        </p:nvSpPr>
        <p:spPr>
          <a:xfrm>
            <a:off x="731520" y="4389120"/>
            <a:ext cx="3747960" cy="155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Your TQSL and LoTW are now fully functional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916920" y="2422800"/>
            <a:ext cx="7311600" cy="23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4560" bIns="0">
            <a:spAutoFit/>
          </a:bodyPr>
          <a:p>
            <a:pPr marL="12600">
              <a:lnSpc>
                <a:spcPct val="100000"/>
              </a:lnSpc>
              <a:spcBef>
                <a:spcPts val="1009"/>
              </a:spcBef>
            </a:pPr>
            <a:r>
              <a:rPr b="1" i="1" lang="en-US" sz="3700" spc="-1" strike="noStrike">
                <a:solidFill>
                  <a:srgbClr val="0070c0"/>
                </a:solidFill>
                <a:latin typeface="Arial"/>
                <a:ea typeface="DejaVu Sans"/>
              </a:rPr>
              <a:t>Using the backup and restore utilities in TQSL, the configuration can be transferred to other computers.</a:t>
            </a:r>
            <a:endParaRPr b="0" lang="en-US" sz="3700" spc="-1" strike="noStrike"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1828800" y="291600"/>
            <a:ext cx="70398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Can I only use this on one computer?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1064520" y="1371600"/>
            <a:ext cx="6798240" cy="305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4000" bIns="0">
            <a:spAutoFit/>
          </a:bodyPr>
          <a:p>
            <a:pPr marL="2058120">
              <a:lnSpc>
                <a:spcPct val="100000"/>
              </a:lnSpc>
              <a:spcBef>
                <a:spcPts val="425"/>
              </a:spcBef>
            </a:pPr>
            <a:endParaRPr b="0" lang="en-US" sz="1800" spc="-1" strike="noStrike">
              <a:latin typeface="Arial"/>
            </a:endParaRPr>
          </a:p>
          <a:p>
            <a:pPr marL="12600">
              <a:lnSpc>
                <a:spcPts val="2920"/>
              </a:lnSpc>
              <a:spcBef>
                <a:spcPts val="686"/>
              </a:spcBef>
            </a:pPr>
            <a:r>
              <a:rPr b="0" lang="en-US" sz="2700" spc="-1" strike="noStrike">
                <a:solidFill>
                  <a:srgbClr val="000000"/>
                </a:solidFill>
                <a:latin typeface="Arial"/>
                <a:ea typeface="DejaVu Sans"/>
              </a:rPr>
              <a:t>After you have configured TQSL with a certificate and station locations you can </a:t>
            </a:r>
            <a:r>
              <a:rPr b="1" i="1" lang="en-US" sz="2700" spc="-1" strike="noStrike">
                <a:solidFill>
                  <a:srgbClr val="000000"/>
                </a:solidFill>
                <a:latin typeface="Arial"/>
                <a:ea typeface="DejaVu Sans"/>
              </a:rPr>
              <a:t>backup your configuration </a:t>
            </a:r>
            <a:r>
              <a:rPr b="0" lang="en-US" sz="2700" spc="-1" strike="noStrike">
                <a:solidFill>
                  <a:srgbClr val="000000"/>
                </a:solidFill>
                <a:latin typeface="Arial"/>
                <a:ea typeface="DejaVu Sans"/>
              </a:rPr>
              <a:t>and move it to another computer.</a:t>
            </a:r>
            <a:endParaRPr b="0" lang="en-US" sz="27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endParaRPr b="0" lang="en-US" sz="2700" spc="-1" strike="noStrike">
              <a:latin typeface="Arial"/>
            </a:endParaRPr>
          </a:p>
          <a:p>
            <a:pPr marL="12600">
              <a:lnSpc>
                <a:spcPts val="2920"/>
              </a:lnSpc>
              <a:spcBef>
                <a:spcPts val="6"/>
              </a:spcBef>
            </a:pPr>
            <a:r>
              <a:rPr b="0" lang="en-US" sz="2700" spc="-1" strike="noStrike">
                <a:solidFill>
                  <a:srgbClr val="000000"/>
                </a:solidFill>
                <a:latin typeface="Arial"/>
                <a:ea typeface="DejaVu Sans"/>
              </a:rPr>
              <a:t>This is a simple process involving a few clicks of  your mouse.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4145760" y="4724280"/>
            <a:ext cx="4013280" cy="18846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3"/>
          <p:cNvSpPr/>
          <p:nvPr/>
        </p:nvSpPr>
        <p:spPr>
          <a:xfrm>
            <a:off x="1828800" y="54864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Backup and Restore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73" name="CustomShape 4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1828800" y="4724280"/>
            <a:ext cx="2698200" cy="16984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2"/>
          <p:cNvSpPr/>
          <p:nvPr/>
        </p:nvSpPr>
        <p:spPr>
          <a:xfrm>
            <a:off x="762120" y="1936800"/>
            <a:ext cx="1795680" cy="19940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3"/>
          <p:cNvSpPr/>
          <p:nvPr/>
        </p:nvSpPr>
        <p:spPr>
          <a:xfrm>
            <a:off x="2558880" y="2925720"/>
            <a:ext cx="932760" cy="360"/>
          </a:xfrm>
          <a:custGeom>
            <a:avLst/>
            <a:gdLst/>
            <a:ahLst/>
            <a:rect l="l" t="t" r="r" b="b"/>
            <a:pathLst>
              <a:path w="934085" h="0">
                <a:moveTo>
                  <a:pt x="0" y="0"/>
                </a:moveTo>
                <a:lnTo>
                  <a:pt x="934021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4"/>
          <p:cNvSpPr/>
          <p:nvPr/>
        </p:nvSpPr>
        <p:spPr>
          <a:xfrm>
            <a:off x="3383280" y="2834640"/>
            <a:ext cx="170640" cy="198720"/>
          </a:xfrm>
          <a:custGeom>
            <a:avLst/>
            <a:gdLst/>
            <a:ahLst/>
            <a:rect l="l" t="t" r="r" b="b"/>
            <a:pathLst>
              <a:path w="172085" h="200025">
                <a:moveTo>
                  <a:pt x="12" y="0"/>
                </a:moveTo>
                <a:lnTo>
                  <a:pt x="171462" y="100025"/>
                </a:lnTo>
                <a:lnTo>
                  <a:pt x="0" y="200025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5"/>
          <p:cNvSpPr/>
          <p:nvPr/>
        </p:nvSpPr>
        <p:spPr>
          <a:xfrm>
            <a:off x="731520" y="5386680"/>
            <a:ext cx="780120" cy="360"/>
          </a:xfrm>
          <a:custGeom>
            <a:avLst/>
            <a:gdLst/>
            <a:ahLst/>
            <a:rect l="l" t="t" r="r" b="b"/>
            <a:pathLst>
              <a:path w="781685" h="0">
                <a:moveTo>
                  <a:pt x="0" y="0"/>
                </a:moveTo>
                <a:lnTo>
                  <a:pt x="781621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6"/>
          <p:cNvSpPr/>
          <p:nvPr/>
        </p:nvSpPr>
        <p:spPr>
          <a:xfrm>
            <a:off x="1341720" y="5286600"/>
            <a:ext cx="170640" cy="198720"/>
          </a:xfrm>
          <a:custGeom>
            <a:avLst/>
            <a:gdLst/>
            <a:ahLst/>
            <a:rect l="l" t="t" r="r" b="b"/>
            <a:pathLst>
              <a:path w="172084" h="200025">
                <a:moveTo>
                  <a:pt x="12" y="0"/>
                </a:moveTo>
                <a:lnTo>
                  <a:pt x="171462" y="100025"/>
                </a:lnTo>
                <a:lnTo>
                  <a:pt x="0" y="200024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7"/>
          <p:cNvSpPr/>
          <p:nvPr/>
        </p:nvSpPr>
        <p:spPr>
          <a:xfrm>
            <a:off x="4876920" y="5334120"/>
            <a:ext cx="1085040" cy="360"/>
          </a:xfrm>
          <a:custGeom>
            <a:avLst/>
            <a:gdLst/>
            <a:ahLst/>
            <a:rect l="l" t="t" r="r" b="b"/>
            <a:pathLst>
              <a:path w="1086485" h="0">
                <a:moveTo>
                  <a:pt x="0" y="0"/>
                </a:moveTo>
                <a:lnTo>
                  <a:pt x="1086421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8"/>
          <p:cNvSpPr/>
          <p:nvPr/>
        </p:nvSpPr>
        <p:spPr>
          <a:xfrm>
            <a:off x="5791680" y="5234040"/>
            <a:ext cx="170640" cy="198720"/>
          </a:xfrm>
          <a:custGeom>
            <a:avLst/>
            <a:gdLst/>
            <a:ahLst/>
            <a:rect l="l" t="t" r="r" b="b"/>
            <a:pathLst>
              <a:path w="172085" h="200025">
                <a:moveTo>
                  <a:pt x="12" y="0"/>
                </a:moveTo>
                <a:lnTo>
                  <a:pt x="171462" y="100025"/>
                </a:lnTo>
                <a:lnTo>
                  <a:pt x="0" y="200024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9"/>
          <p:cNvSpPr/>
          <p:nvPr/>
        </p:nvSpPr>
        <p:spPr>
          <a:xfrm>
            <a:off x="6400800" y="4267080"/>
            <a:ext cx="1947960" cy="21632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10"/>
          <p:cNvSpPr/>
          <p:nvPr/>
        </p:nvSpPr>
        <p:spPr>
          <a:xfrm>
            <a:off x="1828800" y="54864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Backup and Restore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84" name="CustomShape 11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5" name="Picture 399" descr=""/>
          <p:cNvPicPr/>
          <p:nvPr/>
        </p:nvPicPr>
        <p:blipFill>
          <a:blip r:embed="rId5"/>
          <a:stretch/>
        </p:blipFill>
        <p:spPr>
          <a:xfrm>
            <a:off x="3566160" y="2103120"/>
            <a:ext cx="4282200" cy="1909800"/>
          </a:xfrm>
          <a:prstGeom prst="rect">
            <a:avLst/>
          </a:prstGeom>
          <a:ln>
            <a:noFill/>
          </a:ln>
        </p:spPr>
      </p:pic>
      <p:sp>
        <p:nvSpPr>
          <p:cNvPr id="386" name="CustomShape 12"/>
          <p:cNvSpPr/>
          <p:nvPr/>
        </p:nvSpPr>
        <p:spPr>
          <a:xfrm>
            <a:off x="3566160" y="1467000"/>
            <a:ext cx="32000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Verdana"/>
                <a:ea typeface="DejaVu Sans"/>
              </a:rPr>
              <a:t>File: Backup…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822960" y="1226880"/>
            <a:ext cx="4051800" cy="340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9800" bIns="0">
            <a:spAutoFit/>
          </a:bodyPr>
          <a:p>
            <a:pPr marL="579240">
              <a:lnSpc>
                <a:spcPct val="100000"/>
              </a:lnSpc>
              <a:spcBef>
                <a:spcPts val="865"/>
              </a:spcBef>
            </a:pP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7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You can move your TQSL configuration to other computers regardless of  the operating system or  platform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6934320" y="4952880"/>
            <a:ext cx="1827360" cy="16653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3"/>
          <p:cNvSpPr/>
          <p:nvPr/>
        </p:nvSpPr>
        <p:spPr>
          <a:xfrm>
            <a:off x="6019920" y="2133720"/>
            <a:ext cx="1979640" cy="21985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CustomShape 4"/>
          <p:cNvSpPr/>
          <p:nvPr/>
        </p:nvSpPr>
        <p:spPr>
          <a:xfrm>
            <a:off x="3581280" y="4952880"/>
            <a:ext cx="1827360" cy="17092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5"/>
          <p:cNvSpPr/>
          <p:nvPr/>
        </p:nvSpPr>
        <p:spPr>
          <a:xfrm>
            <a:off x="5619240" y="5792040"/>
            <a:ext cx="952200" cy="14400"/>
          </a:xfrm>
          <a:custGeom>
            <a:avLst/>
            <a:gdLst/>
            <a:ahLst/>
            <a:rect l="l" t="t" r="r" b="b"/>
            <a:pathLst>
              <a:path w="953770" h="15875">
                <a:moveTo>
                  <a:pt x="0" y="15265"/>
                </a:moveTo>
                <a:lnTo>
                  <a:pt x="953655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CustomShape 6"/>
          <p:cNvSpPr/>
          <p:nvPr/>
        </p:nvSpPr>
        <p:spPr>
          <a:xfrm>
            <a:off x="6399720" y="5694840"/>
            <a:ext cx="172080" cy="198720"/>
          </a:xfrm>
          <a:custGeom>
            <a:avLst/>
            <a:gdLst/>
            <a:ahLst/>
            <a:rect l="l" t="t" r="r" b="b"/>
            <a:pathLst>
              <a:path w="173354" h="200025">
                <a:moveTo>
                  <a:pt x="0" y="0"/>
                </a:moveTo>
                <a:lnTo>
                  <a:pt x="173024" y="97269"/>
                </a:lnTo>
                <a:lnTo>
                  <a:pt x="3187" y="199999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7"/>
          <p:cNvSpPr/>
          <p:nvPr/>
        </p:nvSpPr>
        <p:spPr>
          <a:xfrm>
            <a:off x="5619240" y="5704560"/>
            <a:ext cx="172080" cy="198720"/>
          </a:xfrm>
          <a:custGeom>
            <a:avLst/>
            <a:gdLst/>
            <a:ahLst/>
            <a:rect l="l" t="t" r="r" b="b"/>
            <a:pathLst>
              <a:path w="173354" h="200025">
                <a:moveTo>
                  <a:pt x="173037" y="199999"/>
                </a:moveTo>
                <a:lnTo>
                  <a:pt x="0" y="102755"/>
                </a:lnTo>
                <a:lnTo>
                  <a:pt x="169824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8"/>
          <p:cNvSpPr/>
          <p:nvPr/>
        </p:nvSpPr>
        <p:spPr>
          <a:xfrm>
            <a:off x="7276680" y="4309560"/>
            <a:ext cx="533160" cy="599760"/>
          </a:xfrm>
          <a:custGeom>
            <a:avLst/>
            <a:gdLst/>
            <a:ahLst/>
            <a:rect l="l" t="t" r="r" b="b"/>
            <a:pathLst>
              <a:path w="534670" h="601345">
                <a:moveTo>
                  <a:pt x="0" y="0"/>
                </a:moveTo>
                <a:lnTo>
                  <a:pt x="534428" y="60123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9"/>
          <p:cNvSpPr/>
          <p:nvPr/>
        </p:nvSpPr>
        <p:spPr>
          <a:xfrm>
            <a:off x="7622280" y="4716000"/>
            <a:ext cx="187920" cy="193680"/>
          </a:xfrm>
          <a:custGeom>
            <a:avLst/>
            <a:gdLst/>
            <a:ahLst/>
            <a:rect l="l" t="t" r="r" b="b"/>
            <a:pathLst>
              <a:path w="189229" h="194945">
                <a:moveTo>
                  <a:pt x="149504" y="0"/>
                </a:moveTo>
                <a:lnTo>
                  <a:pt x="188645" y="194589"/>
                </a:lnTo>
                <a:lnTo>
                  <a:pt x="0" y="13288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10"/>
          <p:cNvSpPr/>
          <p:nvPr/>
        </p:nvSpPr>
        <p:spPr>
          <a:xfrm>
            <a:off x="7276680" y="4309560"/>
            <a:ext cx="187920" cy="193680"/>
          </a:xfrm>
          <a:custGeom>
            <a:avLst/>
            <a:gdLst/>
            <a:ahLst/>
            <a:rect l="l" t="t" r="r" b="b"/>
            <a:pathLst>
              <a:path w="189229" h="194945">
                <a:moveTo>
                  <a:pt x="39166" y="194589"/>
                </a:moveTo>
                <a:lnTo>
                  <a:pt x="0" y="0"/>
                </a:lnTo>
                <a:lnTo>
                  <a:pt x="188658" y="61696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11"/>
          <p:cNvSpPr/>
          <p:nvPr/>
        </p:nvSpPr>
        <p:spPr>
          <a:xfrm>
            <a:off x="5229360" y="4297680"/>
            <a:ext cx="970920" cy="623520"/>
          </a:xfrm>
          <a:custGeom>
            <a:avLst/>
            <a:gdLst/>
            <a:ahLst/>
            <a:rect l="l" t="t" r="r" b="b"/>
            <a:pathLst>
              <a:path w="972185" h="624839">
                <a:moveTo>
                  <a:pt x="971613" y="0"/>
                </a:moveTo>
                <a:lnTo>
                  <a:pt x="0" y="624611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12"/>
          <p:cNvSpPr/>
          <p:nvPr/>
        </p:nvSpPr>
        <p:spPr>
          <a:xfrm>
            <a:off x="5229360" y="4745520"/>
            <a:ext cx="197280" cy="175680"/>
          </a:xfrm>
          <a:custGeom>
            <a:avLst/>
            <a:gdLst/>
            <a:ahLst/>
            <a:rect l="l" t="t" r="r" b="b"/>
            <a:pathLst>
              <a:path w="198754" h="177164">
                <a:moveTo>
                  <a:pt x="198297" y="168249"/>
                </a:moveTo>
                <a:lnTo>
                  <a:pt x="0" y="176847"/>
                </a:lnTo>
                <a:lnTo>
                  <a:pt x="90119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13"/>
          <p:cNvSpPr/>
          <p:nvPr/>
        </p:nvSpPr>
        <p:spPr>
          <a:xfrm>
            <a:off x="6002640" y="4297680"/>
            <a:ext cx="197280" cy="175680"/>
          </a:xfrm>
          <a:custGeom>
            <a:avLst/>
            <a:gdLst/>
            <a:ahLst/>
            <a:rect l="l" t="t" r="r" b="b"/>
            <a:pathLst>
              <a:path w="198754" h="177164">
                <a:moveTo>
                  <a:pt x="0" y="8572"/>
                </a:moveTo>
                <a:lnTo>
                  <a:pt x="198297" y="0"/>
                </a:lnTo>
                <a:lnTo>
                  <a:pt x="108153" y="176834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14"/>
          <p:cNvSpPr/>
          <p:nvPr/>
        </p:nvSpPr>
        <p:spPr>
          <a:xfrm>
            <a:off x="1828800" y="54864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Backup and Restore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01" name="CustomShape 15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944640" y="1977840"/>
            <a:ext cx="7741080" cy="302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301120">
              <a:lnSpc>
                <a:spcPct val="100000"/>
              </a:lnSpc>
              <a:spcBef>
                <a:spcPts val="99"/>
              </a:spcBef>
            </a:pP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In addition to placing an electronic signature  on your log file, TQSL also adds your geographic information to the Trusted file.</a:t>
            </a:r>
            <a:endParaRPr b="0" lang="en-US" sz="3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"/>
              </a:spcBef>
            </a:pPr>
            <a:endParaRPr b="0" lang="en-US" sz="3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Station locations</a:t>
            </a: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 are associated with your certificate.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1645920" y="291600"/>
            <a:ext cx="70398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Station locations: What if I operate portable?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04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627840" y="1816200"/>
            <a:ext cx="7601400" cy="174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2207160">
              <a:lnSpc>
                <a:spcPct val="100000"/>
              </a:lnSpc>
              <a:spcBef>
                <a:spcPts val="105"/>
              </a:spcBef>
            </a:pP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Geographic information can include US  States, counties, provinces, grid squares, CQ and ITU zones, IOTA, etc.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06" name="CustomShape 2"/>
          <p:cNvSpPr/>
          <p:nvPr/>
        </p:nvSpPr>
        <p:spPr>
          <a:xfrm>
            <a:off x="1828800" y="54864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Station locations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07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08" name="" descr=""/>
          <p:cNvPicPr/>
          <p:nvPr/>
        </p:nvPicPr>
        <p:blipFill>
          <a:blip r:embed="rId2"/>
          <a:stretch/>
        </p:blipFill>
        <p:spPr>
          <a:xfrm>
            <a:off x="2062440" y="3657600"/>
            <a:ext cx="4612320" cy="275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829160" y="200160"/>
            <a:ext cx="585072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6308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Computer logging changed everything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05" name="Picture 177" descr=""/>
          <p:cNvPicPr/>
          <p:nvPr/>
        </p:nvPicPr>
        <p:blipFill>
          <a:blip r:embed="rId1"/>
          <a:stretch/>
        </p:blipFill>
        <p:spPr>
          <a:xfrm>
            <a:off x="457200" y="365760"/>
            <a:ext cx="1279080" cy="1370520"/>
          </a:xfrm>
          <a:prstGeom prst="rect">
            <a:avLst/>
          </a:prstGeom>
          <a:ln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548640" y="2105280"/>
            <a:ext cx="8045640" cy="39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Logging software uses a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database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to keep track of everything</a:t>
            </a: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Fast and efficient </a:t>
            </a: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Automated lookup of call sign information</a:t>
            </a: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Links to other applications, e.g., for digital communication like FT8</a:t>
            </a: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Award tracking</a:t>
            </a: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…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and much more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1071720" y="1213200"/>
            <a:ext cx="6973920" cy="341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9800" bIns="0">
            <a:spAutoFit/>
          </a:bodyPr>
          <a:p>
            <a:pPr marL="2207160">
              <a:lnSpc>
                <a:spcPct val="100000"/>
              </a:lnSpc>
              <a:spcBef>
                <a:spcPts val="865"/>
              </a:spcBef>
            </a:pP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7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You can make as many station locations as needed to accommodate your operations.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6"/>
              </a:spcBef>
            </a:pP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6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This is great for grid or county activations, or Field Day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10" name="CustomShape 2"/>
          <p:cNvSpPr/>
          <p:nvPr/>
        </p:nvSpPr>
        <p:spPr>
          <a:xfrm>
            <a:off x="1828800" y="54864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Station locations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12" name="Picture 424" descr=""/>
          <p:cNvPicPr/>
          <p:nvPr/>
        </p:nvPicPr>
        <p:blipFill>
          <a:blip r:embed="rId2"/>
          <a:stretch/>
        </p:blipFill>
        <p:spPr>
          <a:xfrm>
            <a:off x="1022760" y="4839120"/>
            <a:ext cx="5651280" cy="174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1373760" y="1815120"/>
            <a:ext cx="6580440" cy="243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9800" bIns="0">
            <a:spAutoFit/>
          </a:bodyPr>
          <a:p>
            <a:pPr marL="2652480">
              <a:lnSpc>
                <a:spcPct val="100000"/>
              </a:lnSpc>
              <a:spcBef>
                <a:spcPts val="865"/>
              </a:spcBef>
            </a:pP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7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LoTW only accepts </a:t>
            </a:r>
            <a:r>
              <a:rPr b="1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Trusted files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6"/>
              </a:spcBef>
            </a:pP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TQSL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is the software that creates  Trusted files.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14" name="CustomShape 2"/>
          <p:cNvSpPr/>
          <p:nvPr/>
        </p:nvSpPr>
        <p:spPr>
          <a:xfrm>
            <a:off x="1828800" y="54864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Recap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15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1371600" y="1737360"/>
            <a:ext cx="6856920" cy="340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9800" bIns="0">
            <a:spAutoFit/>
          </a:bodyPr>
          <a:p>
            <a:pPr marL="2651760">
              <a:lnSpc>
                <a:spcPct val="100000"/>
              </a:lnSpc>
              <a:spcBef>
                <a:spcPts val="865"/>
              </a:spcBef>
            </a:pP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7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1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Call Sign Certificate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request and acceptance must be performed from the same computer.</a:t>
            </a: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</a:pPr>
            <a:endParaRPr b="0" lang="en-US" sz="3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Geographic information is managed  through </a:t>
            </a:r>
            <a:r>
              <a:rPr b="1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Station Locations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17" name="CustomShape 2"/>
          <p:cNvSpPr/>
          <p:nvPr/>
        </p:nvSpPr>
        <p:spPr>
          <a:xfrm>
            <a:off x="1828800" y="54864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Recap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18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1221840" y="1815120"/>
            <a:ext cx="6548040" cy="194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9800" bIns="0">
            <a:spAutoFit/>
          </a:bodyPr>
          <a:p>
            <a:pPr marL="2956680">
              <a:lnSpc>
                <a:spcPct val="100000"/>
              </a:lnSpc>
              <a:spcBef>
                <a:spcPts val="865"/>
              </a:spcBef>
            </a:pPr>
            <a:endParaRPr b="0" lang="en-US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7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TQSL configurations can be moved to another computer using the </a:t>
            </a:r>
            <a:r>
              <a:rPr b="1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backup and restore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functions.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1828800" y="54864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Recap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21" name="CustomShape 3"/>
          <p:cNvSpPr/>
          <p:nvPr/>
        </p:nvSpPr>
        <p:spPr>
          <a:xfrm>
            <a:off x="365760" y="36576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1737360" y="310896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Using TQSL and LoTW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23" name="CustomShape 2"/>
          <p:cNvSpPr/>
          <p:nvPr/>
        </p:nvSpPr>
        <p:spPr>
          <a:xfrm>
            <a:off x="1326240" y="1430280"/>
            <a:ext cx="1141560" cy="1220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3"/>
          <p:cNvSpPr/>
          <p:nvPr/>
        </p:nvSpPr>
        <p:spPr>
          <a:xfrm>
            <a:off x="6523200" y="4583160"/>
            <a:ext cx="1522440" cy="10850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" descr=""/>
          <p:cNvPicPr/>
          <p:nvPr/>
        </p:nvPicPr>
        <p:blipFill>
          <a:blip r:embed="rId1"/>
          <a:stretch/>
        </p:blipFill>
        <p:spPr>
          <a:xfrm>
            <a:off x="4906080" y="2103120"/>
            <a:ext cx="3780360" cy="3483720"/>
          </a:xfrm>
          <a:prstGeom prst="rect">
            <a:avLst/>
          </a:prstGeom>
          <a:ln>
            <a:noFill/>
          </a:ln>
        </p:spPr>
      </p:pic>
      <p:sp>
        <p:nvSpPr>
          <p:cNvPr id="426" name="CustomShape 1"/>
          <p:cNvSpPr/>
          <p:nvPr/>
        </p:nvSpPr>
        <p:spPr>
          <a:xfrm>
            <a:off x="688320" y="1868040"/>
            <a:ext cx="3883320" cy="357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>
              <a:lnSpc>
                <a:spcPct val="100000"/>
              </a:lnSpc>
              <a:spcBef>
                <a:spcPts val="99"/>
              </a:spcBef>
            </a:pPr>
            <a:endParaRPr b="0" lang="en-US" sz="1800" spc="-1" strike="noStrike">
              <a:latin typeface="Arial"/>
            </a:endParaRPr>
          </a:p>
          <a:p>
            <a:pPr marL="12600" indent="-215280">
              <a:lnSpc>
                <a:spcPts val="324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TQSL does allow you to manually enter QSOs, one at a time…</a:t>
            </a:r>
            <a:endParaRPr b="0" lang="en-US" sz="3000" spc="-1" strike="noStrike">
              <a:latin typeface="Arial"/>
            </a:endParaRPr>
          </a:p>
          <a:p>
            <a:pPr>
              <a:lnSpc>
                <a:spcPts val="3240"/>
              </a:lnSpc>
            </a:pPr>
            <a:endParaRPr b="0" lang="en-US" sz="3000" spc="-1" strike="noStrike">
              <a:latin typeface="Arial"/>
            </a:endParaRPr>
          </a:p>
          <a:p>
            <a:pPr marL="12600" indent="-215280">
              <a:lnSpc>
                <a:spcPts val="324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...But it’s MUCH easier to use a logging application, and let it do most of the work.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427" name="CustomShape 2"/>
          <p:cNvSpPr/>
          <p:nvPr/>
        </p:nvSpPr>
        <p:spPr>
          <a:xfrm>
            <a:off x="1828800" y="274320"/>
            <a:ext cx="70398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How do I upload QSO data to LoTW?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28" name="CustomShape 3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786600" y="1463040"/>
            <a:ext cx="7899840" cy="275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>
              <a:lnSpc>
                <a:spcPct val="100000"/>
              </a:lnSpc>
              <a:spcBef>
                <a:spcPts val="99"/>
              </a:spcBef>
            </a:pPr>
            <a:endParaRPr b="0" lang="en-US" sz="1800" spc="-1" strike="noStrike">
              <a:latin typeface="Arial"/>
            </a:endParaRPr>
          </a:p>
          <a:p>
            <a:pPr marL="12600" indent="-215280">
              <a:lnSpc>
                <a:spcPts val="324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TQSL requires that your data be in </a:t>
            </a:r>
            <a:r>
              <a:rPr b="1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ADIF</a:t>
            </a: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 format</a:t>
            </a:r>
            <a:endParaRPr b="0" lang="en-US" sz="3000" spc="-1" strike="noStrike">
              <a:latin typeface="Arial"/>
            </a:endParaRPr>
          </a:p>
          <a:p>
            <a:pPr>
              <a:lnSpc>
                <a:spcPts val="3240"/>
              </a:lnSpc>
            </a:pPr>
            <a:endParaRPr b="0" lang="en-US" sz="3000" spc="-1" strike="noStrike">
              <a:latin typeface="Arial"/>
            </a:endParaRPr>
          </a:p>
          <a:p>
            <a:pPr marL="12600" indent="-215280">
              <a:lnSpc>
                <a:spcPts val="324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ADIF = Amateur Data Interchange Format</a:t>
            </a:r>
            <a:endParaRPr b="0" lang="en-US" sz="3000" spc="-1" strike="noStrike">
              <a:latin typeface="Arial"/>
            </a:endParaRPr>
          </a:p>
          <a:p>
            <a:pPr>
              <a:lnSpc>
                <a:spcPts val="3240"/>
              </a:lnSpc>
            </a:pPr>
            <a:endParaRPr b="0" lang="en-US" sz="3000" spc="-1" strike="noStrike">
              <a:latin typeface="Arial"/>
            </a:endParaRPr>
          </a:p>
          <a:p>
            <a:pPr marL="12600" indent="-215280">
              <a:lnSpc>
                <a:spcPts val="324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All logging software generates ADIF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1828800" y="274320"/>
            <a:ext cx="7039800" cy="6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Data must be in ADIF files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316080" y="5212080"/>
            <a:ext cx="8552520" cy="2284200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&lt;CALL:4&gt;PJ4X &lt;QSO_DATE:8&gt;20170218 &lt;TIME_ON:6&gt;010137 &lt;BAND:3&gt;80M &lt;STATION_CALLSIGN:4&gt;NA6O &lt;FREQ:7&gt;3.52698 &lt;CONTEST_ID:10&gt;ARRL-DX-CW &lt;FREQ_RX:7&gt;3.52698 &lt;MODE:2&gt;CW &lt;RST_RCVD:3&gt;599 &lt;RST_SENT:3&gt;599 &lt;RX_PWR:1&gt;K &lt;OPERATOR:4&gt;NA6O &lt;CQZ:1&gt;9 &lt;STX:1&gt;1 &lt;APP_N1MM_POINTS:1&gt;3 &lt;APP_N1MM_RADIO_NR:1&gt;1 &lt;APP_N1MM_CONTINENT:2&gt;SA &lt;APP_N1MM_RUN1RUN2:1&gt;1 &lt;APP_N1MM_RADIOINTERFACED:1&gt;1 &lt;APP_N1MM_ISORIGINAL:4&gt;True &lt;APP_N1MM_NETBIOSNAME:4&gt;STN1 &lt;APP_N1MM_ISRUNQSO:1&gt;0 &lt;EOR&gt;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871920" y="1378440"/>
            <a:ext cx="5437080" cy="328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019240">
              <a:lnSpc>
                <a:spcPct val="100000"/>
              </a:lnSpc>
              <a:spcBef>
                <a:spcPts val="99"/>
              </a:spcBef>
            </a:pPr>
            <a:endParaRPr b="0" lang="en-US" sz="1800" spc="-1" strike="noStrike">
              <a:latin typeface="Arial"/>
            </a:endParaRPr>
          </a:p>
          <a:p>
            <a:pPr marL="12600">
              <a:lnSpc>
                <a:spcPts val="324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Required QSO information is in your ADIF file:</a:t>
            </a:r>
            <a:endParaRPr b="0" lang="en-US" sz="3000" spc="-1" strike="noStrike">
              <a:latin typeface="Arial"/>
            </a:endParaRPr>
          </a:p>
          <a:p>
            <a:pPr marL="586080" indent="-11484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96000"/>
              <a:buFont typeface="Symbol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Call sign of station worked</a:t>
            </a:r>
            <a:endParaRPr b="0" lang="en-US" sz="2600" spc="-1" strike="noStrike">
              <a:latin typeface="Arial"/>
            </a:endParaRPr>
          </a:p>
          <a:p>
            <a:pPr marL="586080" indent="-114840">
              <a:lnSpc>
                <a:spcPct val="100000"/>
              </a:lnSpc>
              <a:spcBef>
                <a:spcPts val="309"/>
              </a:spcBef>
              <a:buClr>
                <a:srgbClr val="000000"/>
              </a:buClr>
              <a:buSzPct val="96000"/>
              <a:buFont typeface="Symbol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Date</a:t>
            </a:r>
            <a:endParaRPr b="0" lang="en-US" sz="2600" spc="-1" strike="noStrike">
              <a:latin typeface="Arial"/>
            </a:endParaRPr>
          </a:p>
          <a:p>
            <a:pPr marL="586080" indent="-114840">
              <a:lnSpc>
                <a:spcPct val="100000"/>
              </a:lnSpc>
              <a:spcBef>
                <a:spcPts val="315"/>
              </a:spcBef>
              <a:buClr>
                <a:srgbClr val="000000"/>
              </a:buClr>
              <a:buSzPct val="96000"/>
              <a:buFont typeface="Symbol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Time</a:t>
            </a:r>
            <a:endParaRPr b="0" lang="en-US" sz="2600" spc="-1" strike="noStrike">
              <a:latin typeface="Arial"/>
            </a:endParaRPr>
          </a:p>
          <a:p>
            <a:pPr marL="586080" indent="-114840">
              <a:lnSpc>
                <a:spcPct val="100000"/>
              </a:lnSpc>
              <a:spcBef>
                <a:spcPts val="309"/>
              </a:spcBef>
              <a:buClr>
                <a:srgbClr val="000000"/>
              </a:buClr>
              <a:buSzPct val="96000"/>
              <a:buFont typeface="Symbol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Band</a:t>
            </a:r>
            <a:endParaRPr b="0" lang="en-US" sz="2600" spc="-1" strike="noStrike">
              <a:latin typeface="Arial"/>
            </a:endParaRPr>
          </a:p>
          <a:p>
            <a:pPr marL="586080" indent="-114840">
              <a:lnSpc>
                <a:spcPct val="100000"/>
              </a:lnSpc>
              <a:spcBef>
                <a:spcPts val="309"/>
              </a:spcBef>
              <a:buClr>
                <a:srgbClr val="000000"/>
              </a:buClr>
              <a:buSzPct val="96000"/>
              <a:buFont typeface="Symbol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Mode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434" name="CustomShape 2"/>
          <p:cNvSpPr/>
          <p:nvPr/>
        </p:nvSpPr>
        <p:spPr>
          <a:xfrm>
            <a:off x="823680" y="4937760"/>
            <a:ext cx="603396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Geographical info comes from the Station Location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435" name="CustomShape 3"/>
          <p:cNvSpPr/>
          <p:nvPr/>
        </p:nvSpPr>
        <p:spPr>
          <a:xfrm>
            <a:off x="1828800" y="274320"/>
            <a:ext cx="7039800" cy="6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What’s in the ADIF file?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6" name="CustomShape 4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Picture 445" descr=""/>
          <p:cNvPicPr/>
          <p:nvPr/>
        </p:nvPicPr>
        <p:blipFill>
          <a:blip r:embed="rId1"/>
          <a:stretch/>
        </p:blipFill>
        <p:spPr>
          <a:xfrm>
            <a:off x="2319120" y="3006360"/>
            <a:ext cx="1646280" cy="1646280"/>
          </a:xfrm>
          <a:prstGeom prst="rect">
            <a:avLst/>
          </a:prstGeom>
          <a:ln>
            <a:noFill/>
          </a:ln>
        </p:spPr>
      </p:pic>
      <p:sp>
        <p:nvSpPr>
          <p:cNvPr id="438" name="CustomShape 1"/>
          <p:cNvSpPr/>
          <p:nvPr/>
        </p:nvSpPr>
        <p:spPr>
          <a:xfrm>
            <a:off x="583200" y="1543320"/>
            <a:ext cx="2410920" cy="14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Your Logging</a:t>
            </a:r>
            <a:endParaRPr b="0" lang="en-US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Application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439" name="CustomShape 2"/>
          <p:cNvSpPr/>
          <p:nvPr/>
        </p:nvSpPr>
        <p:spPr>
          <a:xfrm>
            <a:off x="2286000" y="4534200"/>
            <a:ext cx="1862280" cy="5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ADIF file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440" name="CustomShape 3"/>
          <p:cNvSpPr/>
          <p:nvPr/>
        </p:nvSpPr>
        <p:spPr>
          <a:xfrm>
            <a:off x="5520960" y="3339360"/>
            <a:ext cx="1141560" cy="1220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4"/>
          <p:cNvSpPr/>
          <p:nvPr/>
        </p:nvSpPr>
        <p:spPr>
          <a:xfrm>
            <a:off x="6801120" y="1463040"/>
            <a:ext cx="1522440" cy="10850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5"/>
          <p:cNvSpPr/>
          <p:nvPr/>
        </p:nvSpPr>
        <p:spPr>
          <a:xfrm>
            <a:off x="548640" y="3006360"/>
            <a:ext cx="1862280" cy="5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Export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443" name="CustomShape 6"/>
          <p:cNvSpPr/>
          <p:nvPr/>
        </p:nvSpPr>
        <p:spPr>
          <a:xfrm>
            <a:off x="3984480" y="3280680"/>
            <a:ext cx="1862280" cy="5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Import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444" name="CustomShape 7"/>
          <p:cNvSpPr/>
          <p:nvPr/>
        </p:nvSpPr>
        <p:spPr>
          <a:xfrm>
            <a:off x="7223760" y="2797200"/>
            <a:ext cx="186228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Secure</a:t>
            </a:r>
            <a:endParaRPr b="0" lang="en-US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Upload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445" name="CustomShape 8"/>
          <p:cNvSpPr/>
          <p:nvPr/>
        </p:nvSpPr>
        <p:spPr>
          <a:xfrm>
            <a:off x="1005840" y="5486400"/>
            <a:ext cx="7679880" cy="5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Most loggers will automate this for you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446" name="CustomShape 9"/>
          <p:cNvSpPr/>
          <p:nvPr/>
        </p:nvSpPr>
        <p:spPr>
          <a:xfrm>
            <a:off x="1828800" y="274320"/>
            <a:ext cx="7039800" cy="6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Automate the process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47" name="CustomShape 10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11"/>
          <p:cNvSpPr/>
          <p:nvPr/>
        </p:nvSpPr>
        <p:spPr>
          <a:xfrm rot="3241200">
            <a:off x="1524600" y="2732040"/>
            <a:ext cx="1062360" cy="608760"/>
          </a:xfrm>
          <a:custGeom>
            <a:avLst/>
            <a:gdLst/>
            <a:ahLst/>
            <a:rect l="l" t="t" r="r" b="b"/>
            <a:pathLst>
              <a:path w="2954" h="1695">
                <a:moveTo>
                  <a:pt x="0" y="426"/>
                </a:moveTo>
                <a:lnTo>
                  <a:pt x="2215" y="422"/>
                </a:lnTo>
                <a:lnTo>
                  <a:pt x="2215" y="0"/>
                </a:lnTo>
                <a:lnTo>
                  <a:pt x="2953" y="845"/>
                </a:lnTo>
                <a:lnTo>
                  <a:pt x="2217" y="1694"/>
                </a:lnTo>
                <a:lnTo>
                  <a:pt x="2216" y="1270"/>
                </a:lnTo>
                <a:lnTo>
                  <a:pt x="1" y="1272"/>
                </a:lnTo>
                <a:lnTo>
                  <a:pt x="0" y="426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12"/>
          <p:cNvSpPr/>
          <p:nvPr/>
        </p:nvSpPr>
        <p:spPr>
          <a:xfrm>
            <a:off x="4423680" y="3097800"/>
            <a:ext cx="360" cy="182160"/>
          </a:xfrm>
          <a:custGeom>
            <a:avLst/>
            <a:gdLst/>
            <a:ahLst/>
            <a:rect l="l" t="t" r="r" b="b"/>
            <a:pathLst>
              <a:path w="3" h="510">
                <a:moveTo>
                  <a:pt x="0" y="127"/>
                </a:moveTo>
                <a:lnTo>
                  <a:pt x="1" y="127"/>
                </a:lnTo>
                <a:lnTo>
                  <a:pt x="1" y="0"/>
                </a:lnTo>
                <a:lnTo>
                  <a:pt x="2" y="254"/>
                </a:lnTo>
                <a:lnTo>
                  <a:pt x="1" y="509"/>
                </a:lnTo>
                <a:lnTo>
                  <a:pt x="1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13"/>
          <p:cNvSpPr/>
          <p:nvPr/>
        </p:nvSpPr>
        <p:spPr>
          <a:xfrm rot="18855000">
            <a:off x="6411240" y="2563560"/>
            <a:ext cx="1062360" cy="608760"/>
          </a:xfrm>
          <a:custGeom>
            <a:avLst/>
            <a:gdLst/>
            <a:ahLst/>
            <a:rect l="l" t="t" r="r" b="b"/>
            <a:pathLst>
              <a:path w="2954" h="1695">
                <a:moveTo>
                  <a:pt x="0" y="425"/>
                </a:moveTo>
                <a:lnTo>
                  <a:pt x="2214" y="423"/>
                </a:lnTo>
                <a:lnTo>
                  <a:pt x="2215" y="0"/>
                </a:lnTo>
                <a:lnTo>
                  <a:pt x="2953" y="847"/>
                </a:lnTo>
                <a:lnTo>
                  <a:pt x="2217" y="1694"/>
                </a:lnTo>
                <a:lnTo>
                  <a:pt x="2215" y="1270"/>
                </a:lnTo>
                <a:lnTo>
                  <a:pt x="0" y="1272"/>
                </a:lnTo>
                <a:lnTo>
                  <a:pt x="0" y="425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14"/>
          <p:cNvSpPr/>
          <p:nvPr/>
        </p:nvSpPr>
        <p:spPr>
          <a:xfrm rot="4200">
            <a:off x="4148640" y="3737880"/>
            <a:ext cx="1062360" cy="608760"/>
          </a:xfrm>
          <a:custGeom>
            <a:avLst/>
            <a:gdLst/>
            <a:ahLst/>
            <a:rect l="l" t="t" r="r" b="b"/>
            <a:pathLst>
              <a:path w="2955" h="1695">
                <a:moveTo>
                  <a:pt x="1" y="423"/>
                </a:moveTo>
                <a:lnTo>
                  <a:pt x="2216" y="423"/>
                </a:lnTo>
                <a:lnTo>
                  <a:pt x="2215" y="0"/>
                </a:lnTo>
                <a:lnTo>
                  <a:pt x="2954" y="846"/>
                </a:lnTo>
                <a:lnTo>
                  <a:pt x="2216" y="1694"/>
                </a:lnTo>
                <a:lnTo>
                  <a:pt x="2215" y="1270"/>
                </a:lnTo>
                <a:lnTo>
                  <a:pt x="0" y="1270"/>
                </a:lnTo>
                <a:lnTo>
                  <a:pt x="1" y="423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1829520" y="182880"/>
            <a:ext cx="70398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Screenshot from Ham Radio Deluxe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3" name="CustomShape 2"/>
          <p:cNvSpPr/>
          <p:nvPr/>
        </p:nvSpPr>
        <p:spPr>
          <a:xfrm>
            <a:off x="4663440" y="1942560"/>
            <a:ext cx="365652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LoTW Upload and Download buttons</a:t>
            </a:r>
            <a:endParaRPr b="0" lang="en-US" sz="3000" spc="-1" strike="noStrike">
              <a:latin typeface="Arial"/>
            </a:endParaRPr>
          </a:p>
        </p:txBody>
      </p:sp>
      <p:pic>
        <p:nvPicPr>
          <p:cNvPr id="454" name="Picture 461" descr=""/>
          <p:cNvPicPr/>
          <p:nvPr/>
        </p:nvPicPr>
        <p:blipFill>
          <a:blip r:embed="rId1"/>
          <a:stretch/>
        </p:blipFill>
        <p:spPr>
          <a:xfrm>
            <a:off x="91440" y="3314160"/>
            <a:ext cx="8544600" cy="2923920"/>
          </a:xfrm>
          <a:prstGeom prst="rect">
            <a:avLst/>
          </a:prstGeom>
          <a:ln>
            <a:noFill/>
          </a:ln>
        </p:spPr>
      </p:pic>
      <p:sp>
        <p:nvSpPr>
          <p:cNvPr id="455" name="CustomShape 3"/>
          <p:cNvSpPr/>
          <p:nvPr/>
        </p:nvSpPr>
        <p:spPr>
          <a:xfrm>
            <a:off x="640080" y="1920240"/>
            <a:ext cx="365652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LoTW confirmation</a:t>
            </a:r>
            <a:endParaRPr b="0" lang="en-US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(from downloads)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456" name="Line 4"/>
          <p:cNvSpPr/>
          <p:nvPr/>
        </p:nvSpPr>
        <p:spPr>
          <a:xfrm>
            <a:off x="3291840" y="2834640"/>
            <a:ext cx="548640" cy="1576800"/>
          </a:xfrm>
          <a:prstGeom prst="line">
            <a:avLst/>
          </a:prstGeom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Line 5"/>
          <p:cNvSpPr/>
          <p:nvPr/>
        </p:nvSpPr>
        <p:spPr>
          <a:xfrm>
            <a:off x="5650200" y="2948400"/>
            <a:ext cx="684720" cy="1289160"/>
          </a:xfrm>
          <a:prstGeom prst="line">
            <a:avLst/>
          </a:prstGeom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CustomShape 6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1829160" y="200160"/>
            <a:ext cx="5850720" cy="13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8" name="Picture 177" descr=""/>
          <p:cNvPicPr/>
          <p:nvPr/>
        </p:nvPicPr>
        <p:blipFill>
          <a:blip r:embed="rId1"/>
          <a:stretch/>
        </p:blipFill>
        <p:spPr>
          <a:xfrm>
            <a:off x="457200" y="365760"/>
            <a:ext cx="1279080" cy="1370520"/>
          </a:xfrm>
          <a:prstGeom prst="rect">
            <a:avLst/>
          </a:prstGeom>
          <a:ln>
            <a:noFill/>
          </a:ln>
        </p:spPr>
      </p:pic>
      <p:pic>
        <p:nvPicPr>
          <p:cNvPr id="209" name="" descr=""/>
          <p:cNvPicPr/>
          <p:nvPr/>
        </p:nvPicPr>
        <p:blipFill>
          <a:blip r:embed="rId2"/>
          <a:stretch/>
        </p:blipFill>
        <p:spPr>
          <a:xfrm>
            <a:off x="3611880" y="0"/>
            <a:ext cx="4983120" cy="6639120"/>
          </a:xfrm>
          <a:prstGeom prst="rect">
            <a:avLst/>
          </a:prstGeom>
          <a:ln>
            <a:noFill/>
          </a:ln>
        </p:spPr>
      </p:pic>
      <p:sp>
        <p:nvSpPr>
          <p:cNvPr id="210" name="CustomShape 2"/>
          <p:cNvSpPr/>
          <p:nvPr/>
        </p:nvSpPr>
        <p:spPr>
          <a:xfrm>
            <a:off x="731520" y="2291400"/>
            <a:ext cx="22856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Computer log book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789480" y="5041440"/>
            <a:ext cx="23551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Log book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2" name="Line 4"/>
          <p:cNvSpPr/>
          <p:nvPr/>
        </p:nvSpPr>
        <p:spPr>
          <a:xfrm>
            <a:off x="2834640" y="5394960"/>
            <a:ext cx="2468880" cy="27432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Line 5"/>
          <p:cNvSpPr/>
          <p:nvPr/>
        </p:nvSpPr>
        <p:spPr>
          <a:xfrm flipV="1">
            <a:off x="2834640" y="1463040"/>
            <a:ext cx="1645920" cy="1097280"/>
          </a:xfrm>
          <a:prstGeom prst="line">
            <a:avLst/>
          </a:prstGeom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1828800" y="182880"/>
            <a:ext cx="70398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Everything else is thru the LoTW user web page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60" name="CustomShape 2"/>
          <p:cNvSpPr/>
          <p:nvPr/>
        </p:nvSpPr>
        <p:spPr>
          <a:xfrm>
            <a:off x="3566160" y="1828800"/>
            <a:ext cx="530244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ff"/>
                </a:solidFill>
                <a:latin typeface="Arial"/>
                <a:ea typeface="DejaVu Sans"/>
              </a:rPr>
              <a:t>https://lotw.arrl.org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461" name="Picture 468" descr=""/>
          <p:cNvPicPr/>
          <p:nvPr/>
        </p:nvPicPr>
        <p:blipFill>
          <a:blip r:embed="rId1"/>
          <a:stretch/>
        </p:blipFill>
        <p:spPr>
          <a:xfrm>
            <a:off x="562320" y="1645920"/>
            <a:ext cx="2819880" cy="3473640"/>
          </a:xfrm>
          <a:prstGeom prst="rect">
            <a:avLst/>
          </a:prstGeom>
          <a:ln>
            <a:noFill/>
          </a:ln>
        </p:spPr>
      </p:pic>
      <p:pic>
        <p:nvPicPr>
          <p:cNvPr id="462" name="Picture 469" descr=""/>
          <p:cNvPicPr/>
          <p:nvPr/>
        </p:nvPicPr>
        <p:blipFill>
          <a:blip r:embed="rId2"/>
          <a:stretch/>
        </p:blipFill>
        <p:spPr>
          <a:xfrm>
            <a:off x="1097280" y="5303520"/>
            <a:ext cx="6807960" cy="1279080"/>
          </a:xfrm>
          <a:prstGeom prst="rect">
            <a:avLst/>
          </a:prstGeom>
          <a:ln>
            <a:noFill/>
          </a:ln>
        </p:spPr>
      </p:pic>
      <p:sp>
        <p:nvSpPr>
          <p:cNvPr id="463" name="CustomShape 3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4" name="Picture 471" descr=""/>
          <p:cNvPicPr/>
          <p:nvPr/>
        </p:nvPicPr>
        <p:blipFill>
          <a:blip r:embed="rId4"/>
          <a:stretch/>
        </p:blipFill>
        <p:spPr>
          <a:xfrm>
            <a:off x="5120640" y="2743200"/>
            <a:ext cx="1827720" cy="2467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1828800" y="291600"/>
            <a:ext cx="703980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The only link you need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66" name="CustomShape 2"/>
          <p:cNvSpPr/>
          <p:nvPr/>
        </p:nvSpPr>
        <p:spPr>
          <a:xfrm>
            <a:off x="866160" y="2286000"/>
            <a:ext cx="763668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6000" spc="-1" strike="noStrike">
                <a:solidFill>
                  <a:srgbClr val="0000ff"/>
                </a:solidFill>
                <a:latin typeface="Arial"/>
                <a:ea typeface="DejaVu Sans"/>
              </a:rPr>
              <a:t>http://www.arrl.org/logbook-of-the-world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467" name="CustomShape 3"/>
          <p:cNvSpPr/>
          <p:nvPr/>
        </p:nvSpPr>
        <p:spPr>
          <a:xfrm>
            <a:off x="152280" y="152280"/>
            <a:ext cx="1522440" cy="10850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829160" y="200160"/>
            <a:ext cx="69480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6308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Logging software comes in all shapes and sizes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15" name="Picture 180" descr=""/>
          <p:cNvPicPr/>
          <p:nvPr/>
        </p:nvPicPr>
        <p:blipFill>
          <a:blip r:embed="rId1"/>
          <a:stretch/>
        </p:blipFill>
        <p:spPr>
          <a:xfrm>
            <a:off x="457200" y="365760"/>
            <a:ext cx="1279080" cy="1370520"/>
          </a:xfrm>
          <a:prstGeom prst="rect">
            <a:avLst/>
          </a:prstGeom>
          <a:ln>
            <a:noFill/>
          </a:ln>
        </p:spPr>
      </p:pic>
      <p:sp>
        <p:nvSpPr>
          <p:cNvPr id="216" name="CustomShape 2"/>
          <p:cNvSpPr/>
          <p:nvPr/>
        </p:nvSpPr>
        <p:spPr>
          <a:xfrm>
            <a:off x="548640" y="2105280"/>
            <a:ext cx="804564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For ALL platforms, including smart phones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Optimized for casual use, or contesting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Many are free, some have a modest fee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738080" y="321840"/>
            <a:ext cx="69480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6308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The feature list for these programs is extensive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18" name="Picture 180" descr=""/>
          <p:cNvPicPr/>
          <p:nvPr/>
        </p:nvPicPr>
        <p:blipFill>
          <a:blip r:embed="rId1"/>
          <a:stretch/>
        </p:blipFill>
        <p:spPr>
          <a:xfrm>
            <a:off x="457200" y="365760"/>
            <a:ext cx="1279080" cy="1370520"/>
          </a:xfrm>
          <a:prstGeom prst="rect">
            <a:avLst/>
          </a:prstGeom>
          <a:ln>
            <a:noFill/>
          </a:ln>
        </p:spPr>
      </p:pic>
      <p:sp>
        <p:nvSpPr>
          <p:cNvPr id="219" name="CustomShape 2"/>
          <p:cNvSpPr/>
          <p:nvPr/>
        </p:nvSpPr>
        <p:spPr>
          <a:xfrm>
            <a:off x="548640" y="2105280"/>
            <a:ext cx="8045640" cy="39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Rig control</a:t>
            </a: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Station automation </a:t>
            </a: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Logging (local plus links to web services)</a:t>
            </a: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DX spotting</a:t>
            </a: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Rotator control</a:t>
            </a: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Satellite tracking</a:t>
            </a: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Digital modes (RTTY, JTx, FT8, etc. etc.)</a:t>
            </a:r>
            <a:endParaRPr b="0" lang="en-US" sz="3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…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and more!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829160" y="200160"/>
            <a:ext cx="6948000" cy="13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63080">
              <a:lnSpc>
                <a:spcPct val="100000"/>
              </a:lnSpc>
              <a:spcBef>
                <a:spcPts val="105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Some logging software applications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21" name="Picture 183" descr=""/>
          <p:cNvPicPr/>
          <p:nvPr/>
        </p:nvPicPr>
        <p:blipFill>
          <a:blip r:embed="rId1"/>
          <a:stretch/>
        </p:blipFill>
        <p:spPr>
          <a:xfrm>
            <a:off x="457200" y="365760"/>
            <a:ext cx="1279080" cy="1370520"/>
          </a:xfrm>
          <a:prstGeom prst="rect">
            <a:avLst/>
          </a:prstGeom>
          <a:ln>
            <a:noFill/>
          </a:ln>
        </p:spPr>
      </p:pic>
      <p:sp>
        <p:nvSpPr>
          <p:cNvPr id="222" name="CustomShape 2"/>
          <p:cNvSpPr/>
          <p:nvPr/>
        </p:nvSpPr>
        <p:spPr>
          <a:xfrm>
            <a:off x="1039680" y="1932840"/>
            <a:ext cx="3747960" cy="447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 u="sng">
                <a:solidFill>
                  <a:srgbClr val="000000"/>
                </a:solidFill>
                <a:uFillTx/>
                <a:latin typeface="Arial"/>
                <a:ea typeface="PingFang SC"/>
              </a:rPr>
              <a:t>Casual use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DX Keeper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Logger32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Ham Radio Deluxe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Log4OM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N3FJP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MacLogger DX*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…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and many more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5394960" y="1931400"/>
            <a:ext cx="3747960" cy="35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 u="sng">
                <a:solidFill>
                  <a:srgbClr val="000000"/>
                </a:solidFill>
                <a:uFillTx/>
                <a:latin typeface="Arial"/>
                <a:ea typeface="PingFang SC"/>
              </a:rPr>
              <a:t>Contesting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N1MM+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WriteLog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WinTest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Skookum*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N3FJP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6583680" y="5943600"/>
            <a:ext cx="1971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PingFang SC"/>
              </a:rPr>
              <a:t>* MacOS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Application>LibreOffice/6.2.1.2$MacOSX_X86_64 LibreOffice_project/7bcb35dc3024a62dea0caee87020152d1ee96e71</Application>
  <Words>1861</Words>
  <Paragraphs>274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2019-03-06T22:40:23Z</dcterms:created>
  <dc:creator>Fusaro, Norm W3IZ</dc:creator>
  <dc:description/>
  <dc:language>en-US</dc:language>
  <cp:lastModifiedBy/>
  <dcterms:modified xsi:type="dcterms:W3CDTF">2019-03-15T07:33:07Z</dcterms:modified>
  <cp:revision>92</cp:revision>
  <dc:subject/>
  <dc:title>TQSL 2.0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2015-02-11T00:00:00Z</vt:filetime>
  </property>
  <property fmtid="{D5CDD505-2E9C-101B-9397-08002B2CF9AE}" pid="4" name="Creator">
    <vt:lpwstr>Acrobat PDFMaker 11 for PowerPoint</vt:lpwstr>
  </property>
  <property fmtid="{D5CDD505-2E9C-101B-9397-08002B2CF9AE}" pid="5" name="HiddenSlides">
    <vt:i4>0</vt:i4>
  </property>
  <property fmtid="{D5CDD505-2E9C-101B-9397-08002B2CF9AE}" pid="6" name="HyperlinksChanged">
    <vt:bool>0</vt:bool>
  </property>
  <property fmtid="{D5CDD505-2E9C-101B-9397-08002B2CF9AE}" pid="7" name="LastSaved">
    <vt:filetime>2019-03-06T00:00:00Z</vt:filetime>
  </property>
  <property fmtid="{D5CDD505-2E9C-101B-9397-08002B2CF9AE}" pid="8" name="LinksUpToDate">
    <vt:bool>0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On-screen Show (4:3)</vt:lpwstr>
  </property>
  <property fmtid="{D5CDD505-2E9C-101B-9397-08002B2CF9AE}" pid="12" name="ScaleCrop">
    <vt:bool>0</vt:bool>
  </property>
  <property fmtid="{D5CDD505-2E9C-101B-9397-08002B2CF9AE}" pid="13" name="ShareDoc">
    <vt:bool>0</vt:bool>
  </property>
  <property fmtid="{D5CDD505-2E9C-101B-9397-08002B2CF9AE}" pid="14" name="Slides">
    <vt:i4>67</vt:i4>
  </property>
</Properties>
</file>